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48" r:id="rId1"/>
  </p:sldMasterIdLst>
  <p:notesMasterIdLst>
    <p:notesMasterId r:id="rId29"/>
  </p:notesMasterIdLst>
  <p:handoutMasterIdLst>
    <p:handoutMasterId r:id="rId30"/>
  </p:handoutMasterIdLst>
  <p:sldIdLst>
    <p:sldId id="257" r:id="rId2"/>
    <p:sldId id="315" r:id="rId3"/>
    <p:sldId id="271" r:id="rId4"/>
    <p:sldId id="286" r:id="rId5"/>
    <p:sldId id="289" r:id="rId6"/>
    <p:sldId id="290" r:id="rId7"/>
    <p:sldId id="291" r:id="rId8"/>
    <p:sldId id="312" r:id="rId9"/>
    <p:sldId id="313" r:id="rId10"/>
    <p:sldId id="310" r:id="rId11"/>
    <p:sldId id="311" r:id="rId12"/>
    <p:sldId id="295" r:id="rId13"/>
    <p:sldId id="292" r:id="rId14"/>
    <p:sldId id="293" r:id="rId15"/>
    <p:sldId id="294" r:id="rId16"/>
    <p:sldId id="296" r:id="rId17"/>
    <p:sldId id="297" r:id="rId18"/>
    <p:sldId id="300" r:id="rId19"/>
    <p:sldId id="301" r:id="rId20"/>
    <p:sldId id="314" r:id="rId21"/>
    <p:sldId id="302" r:id="rId22"/>
    <p:sldId id="303" r:id="rId23"/>
    <p:sldId id="304" r:id="rId24"/>
    <p:sldId id="309" r:id="rId25"/>
    <p:sldId id="305" r:id="rId26"/>
    <p:sldId id="298" r:id="rId27"/>
    <p:sldId id="299" r:id="rId28"/>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876" autoAdjust="0"/>
    <p:restoredTop sz="67417" autoAdjust="0"/>
  </p:normalViewPr>
  <p:slideViewPr>
    <p:cSldViewPr>
      <p:cViewPr varScale="1">
        <p:scale>
          <a:sx n="76" d="100"/>
          <a:sy n="76" d="100"/>
        </p:scale>
        <p:origin x="-2550" y="-90"/>
      </p:cViewPr>
      <p:guideLst>
        <p:guide orient="horz" pos="912"/>
        <p:guide pos="36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00" d="100"/>
          <a:sy n="100" d="100"/>
        </p:scale>
        <p:origin x="-3420" y="-72"/>
      </p:cViewPr>
      <p:guideLst>
        <p:guide orient="horz" pos="1787"/>
        <p:guide pos="24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034"/>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970938" y="0"/>
            <a:ext cx="3037840" cy="464034"/>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D833F283-0007-423C-AEEA-C445A829A1A9}" type="datetimeFigureOut">
              <a:rPr lang="en-US"/>
              <a:pPr>
                <a:defRPr/>
              </a:pPr>
              <a:t>1/12/2016</a:t>
            </a:fld>
            <a:endParaRPr lang="en-US"/>
          </a:p>
        </p:txBody>
      </p:sp>
      <p:sp>
        <p:nvSpPr>
          <p:cNvPr id="4" name="Footer Placeholder 3"/>
          <p:cNvSpPr>
            <a:spLocks noGrp="1"/>
          </p:cNvSpPr>
          <p:nvPr>
            <p:ph type="ftr" sz="quarter" idx="2"/>
          </p:nvPr>
        </p:nvSpPr>
        <p:spPr>
          <a:xfrm>
            <a:off x="0" y="8829221"/>
            <a:ext cx="3037840" cy="465606"/>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970938" y="8829221"/>
            <a:ext cx="3037840" cy="465606"/>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53D81A6-2704-4D80-9DF4-D84E883CFF8B}" type="slidenum">
              <a:rPr lang="en-US"/>
              <a:pPr>
                <a:defRPr/>
              </a:pPr>
              <a:t>‹#›</a:t>
            </a:fld>
            <a:endParaRPr lang="en-US"/>
          </a:p>
        </p:txBody>
      </p:sp>
    </p:spTree>
    <p:extLst>
      <p:ext uri="{BB962C8B-B14F-4D97-AF65-F5344CB8AC3E}">
        <p14:creationId xmlns:p14="http://schemas.microsoft.com/office/powerpoint/2010/main" val="1399407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74813" y="42863"/>
            <a:ext cx="3565525" cy="267493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269381" y="2749596"/>
            <a:ext cx="6698827" cy="6535794"/>
          </a:xfrm>
          <a:prstGeom prst="rect">
            <a:avLst/>
          </a:prstGeom>
        </p:spPr>
        <p:txBody>
          <a:bodyPr vert="horz" lIns="91440" tIns="45720" rIns="91440" bIns="45720" rtlCol="0">
            <a:normAutofit/>
          </a:bodyPr>
          <a:lstStyle/>
          <a:p>
            <a:pPr lvl="0"/>
            <a:r>
              <a:rPr lang="en-US" noProof="0" dirty="0" smtClean="0"/>
              <a:t>  Click to edit Master text styles</a:t>
            </a:r>
          </a:p>
          <a:p>
            <a:pPr lvl="1"/>
            <a:r>
              <a:rPr lang="en-US" noProof="0" dirty="0" smtClean="0"/>
              <a:t>  Second level</a:t>
            </a:r>
          </a:p>
          <a:p>
            <a:pPr lvl="2"/>
            <a:r>
              <a:rPr lang="en-US" noProof="0" dirty="0" smtClean="0"/>
              <a:t>  Third level</a:t>
            </a:r>
          </a:p>
          <a:p>
            <a:pPr lvl="3"/>
            <a:r>
              <a:rPr lang="en-US" noProof="0" dirty="0" smtClean="0"/>
              <a:t>  Fourth level</a:t>
            </a:r>
          </a:p>
          <a:p>
            <a:pPr lvl="4"/>
            <a:r>
              <a:rPr lang="en-US" noProof="0" dirty="0" smtClean="0"/>
              <a:t>  Fifth level</a:t>
            </a:r>
            <a:endParaRPr lang="en-US" noProof="0" dirty="0"/>
          </a:p>
        </p:txBody>
      </p:sp>
      <p:sp>
        <p:nvSpPr>
          <p:cNvPr id="7" name="Slide Number Placeholder 6"/>
          <p:cNvSpPr>
            <a:spLocks noGrp="1"/>
          </p:cNvSpPr>
          <p:nvPr>
            <p:ph type="sldNum" sz="quarter" idx="5"/>
          </p:nvPr>
        </p:nvSpPr>
        <p:spPr>
          <a:xfrm>
            <a:off x="6369403" y="103818"/>
            <a:ext cx="465737" cy="306735"/>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9551E479-A147-49EA-9ABC-016169D4E660}" type="slidenum">
              <a:rPr lang="en-US"/>
              <a:pPr>
                <a:defRPr/>
              </a:pPr>
              <a:t>‹#›</a:t>
            </a:fld>
            <a:endParaRPr lang="en-US" dirty="0"/>
          </a:p>
        </p:txBody>
      </p:sp>
    </p:spTree>
    <p:extLst>
      <p:ext uri="{BB962C8B-B14F-4D97-AF65-F5344CB8AC3E}">
        <p14:creationId xmlns:p14="http://schemas.microsoft.com/office/powerpoint/2010/main" val="2077293368"/>
      </p:ext>
    </p:extLst>
  </p:cSld>
  <p:clrMap bg1="lt1" tx1="dk1" bg2="lt2" tx2="dk2" accent1="accent1" accent2="accent2" accent3="accent3" accent4="accent4" accent5="accent5" accent6="accent6" hlink="hlink" folHlink="folHlink"/>
  <p:notesStyle>
    <a:lvl1pPr algn="l" rtl="0" eaLnBrk="0" fontAlgn="base" hangingPunct="0">
      <a:spcBef>
        <a:spcPts val="400"/>
      </a:spcBef>
      <a:spcAft>
        <a:spcPts val="400"/>
      </a:spcAft>
      <a:buSzPct val="90000"/>
      <a:buFont typeface="Courier New" pitchFamily="49" charset="0"/>
      <a:buChar char="o"/>
      <a:defRPr sz="1300" kern="1200">
        <a:solidFill>
          <a:schemeClr val="tx1"/>
        </a:solidFill>
        <a:latin typeface="+mn-lt"/>
        <a:ea typeface="+mn-ea"/>
        <a:cs typeface="+mn-cs"/>
      </a:defRPr>
    </a:lvl1pPr>
    <a:lvl2pPr marL="285750" algn="l" rtl="0" eaLnBrk="0" fontAlgn="base" hangingPunct="0">
      <a:spcBef>
        <a:spcPts val="400"/>
      </a:spcBef>
      <a:spcAft>
        <a:spcPts val="400"/>
      </a:spcAft>
      <a:buSzPct val="90000"/>
      <a:buFont typeface="Courier New" pitchFamily="49" charset="0"/>
      <a:buChar char="o"/>
      <a:defRPr sz="1200" kern="1200">
        <a:solidFill>
          <a:schemeClr val="tx1"/>
        </a:solidFill>
        <a:latin typeface="+mn-lt"/>
        <a:ea typeface="+mn-ea"/>
        <a:cs typeface="+mn-cs"/>
      </a:defRPr>
    </a:lvl2pPr>
    <a:lvl3pPr marL="461963" algn="l" rtl="0" eaLnBrk="0" fontAlgn="base" hangingPunct="0">
      <a:spcBef>
        <a:spcPts val="400"/>
      </a:spcBef>
      <a:spcAft>
        <a:spcPts val="400"/>
      </a:spcAft>
      <a:buSzPct val="90000"/>
      <a:buFont typeface="Courier New" pitchFamily="49" charset="0"/>
      <a:buChar char="o"/>
      <a:defRPr sz="1200" kern="1200">
        <a:solidFill>
          <a:schemeClr val="tx1"/>
        </a:solidFill>
        <a:latin typeface="+mn-lt"/>
        <a:ea typeface="+mn-ea"/>
        <a:cs typeface="+mn-cs"/>
      </a:defRPr>
    </a:lvl3pPr>
    <a:lvl4pPr marL="687388" algn="l" rtl="0" eaLnBrk="0" fontAlgn="base" hangingPunct="0">
      <a:spcBef>
        <a:spcPts val="400"/>
      </a:spcBef>
      <a:spcAft>
        <a:spcPts val="400"/>
      </a:spcAft>
      <a:buSzPct val="90000"/>
      <a:buFont typeface="Courier New" pitchFamily="49" charset="0"/>
      <a:buChar char="o"/>
      <a:defRPr sz="1200" kern="1200">
        <a:solidFill>
          <a:schemeClr val="tx1"/>
        </a:solidFill>
        <a:latin typeface="+mn-lt"/>
        <a:ea typeface="+mn-ea"/>
        <a:cs typeface="+mn-cs"/>
      </a:defRPr>
    </a:lvl4pPr>
    <a:lvl5pPr marL="914400" algn="l" rtl="0" eaLnBrk="0" fontAlgn="base" hangingPunct="0">
      <a:spcBef>
        <a:spcPts val="400"/>
      </a:spcBef>
      <a:spcAft>
        <a:spcPts val="400"/>
      </a:spcAft>
      <a:buSzPct val="90000"/>
      <a:buFont typeface="Courier New" pitchFamily="49" charset="0"/>
      <a:buChar char="o"/>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1719263" y="42863"/>
            <a:ext cx="3549650" cy="2662237"/>
          </a:xfrm>
          <a:noFill/>
          <a:ln>
            <a:solidFill>
              <a:srgbClr val="000000"/>
            </a:solidFill>
            <a:miter lim="800000"/>
            <a:headEnd/>
            <a:tailEnd/>
          </a:ln>
        </p:spPr>
      </p:sp>
      <p:sp>
        <p:nvSpPr>
          <p:cNvPr id="6147" name="Notes Placeholder 2"/>
          <p:cNvSpPr>
            <a:spLocks noGrp="1"/>
          </p:cNvSpPr>
          <p:nvPr>
            <p:ph type="body" idx="1"/>
          </p:nvPr>
        </p:nvSpPr>
        <p:spPr bwMode="auto">
          <a:xfrm>
            <a:off x="301837" y="2760607"/>
            <a:ext cx="6708563" cy="5991537"/>
          </a:xfrm>
          <a:noFill/>
        </p:spPr>
        <p:txBody>
          <a:bodyPr wrap="square" numCol="1" anchor="t" anchorCtr="0" compatLnSpc="1">
            <a:prstTxWarp prst="textNoShape">
              <a:avLst/>
            </a:prstTxWarp>
            <a:normAutofit/>
          </a:bodyPr>
          <a:lstStyle/>
          <a:p>
            <a:pPr eaLnBrk="1" hangingPunct="1">
              <a:spcBef>
                <a:spcPct val="0"/>
              </a:spcBef>
            </a:pPr>
            <a:r>
              <a:rPr lang="en-US" sz="1800" dirty="0" smtClean="0"/>
              <a:t> Note, this will be a rather “short” lesson and I will move on to the “Signatures</a:t>
            </a:r>
            <a:r>
              <a:rPr lang="en-US" sz="1800" baseline="0" dirty="0" smtClean="0"/>
              <a:t> of </a:t>
            </a:r>
            <a:r>
              <a:rPr lang="en-US" sz="1800" baseline="0" dirty="0" err="1" smtClean="0"/>
              <a:t>SNM</a:t>
            </a:r>
            <a:r>
              <a:rPr lang="en-US" sz="1800" baseline="0" dirty="0" smtClean="0"/>
              <a:t>” block of instruction.</a:t>
            </a:r>
          </a:p>
        </p:txBody>
      </p:sp>
      <p:sp>
        <p:nvSpPr>
          <p:cNvPr id="6148" name="Slide Number Placeholder 3"/>
          <p:cNvSpPr>
            <a:spLocks noGrp="1"/>
          </p:cNvSpPr>
          <p:nvPr>
            <p:ph type="sldNum" sz="quarter" idx="5"/>
          </p:nvPr>
        </p:nvSpPr>
        <p:spPr bwMode="auto">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C6893F8-63C6-4D02-8CAF-101D7A56B7CA}" type="slidenum">
              <a:rPr lang="en-US" smtClean="0"/>
              <a:pPr fontAlgn="base">
                <a:spcBef>
                  <a:spcPct val="0"/>
                </a:spcBef>
                <a:spcAft>
                  <a:spcPct val="0"/>
                </a:spcAft>
                <a:defRPr/>
              </a:pPr>
              <a:t>0</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spcAft>
                <a:spcPts val="0"/>
              </a:spcAft>
            </a:pPr>
            <a:r>
              <a:rPr lang="en-US" sz="1800" dirty="0" smtClean="0"/>
              <a:t> Key points form this slide:</a:t>
            </a:r>
          </a:p>
          <a:p>
            <a:pPr lvl="1">
              <a:spcBef>
                <a:spcPts val="0"/>
              </a:spcBef>
              <a:spcAft>
                <a:spcPts val="0"/>
              </a:spcAft>
            </a:pPr>
            <a:r>
              <a:rPr lang="en-US" sz="1800" dirty="0" smtClean="0"/>
              <a:t> You should know how we get the different isotopes.</a:t>
            </a:r>
          </a:p>
          <a:p>
            <a:pPr lvl="1">
              <a:spcBef>
                <a:spcPts val="0"/>
              </a:spcBef>
              <a:spcAft>
                <a:spcPts val="0"/>
              </a:spcAft>
            </a:pPr>
            <a:r>
              <a:rPr lang="en-US" sz="1800" baseline="0" dirty="0" smtClean="0"/>
              <a:t> Notice the half-lives and activities of the </a:t>
            </a:r>
            <a:r>
              <a:rPr lang="en-US" sz="1800" baseline="0" dirty="0" err="1" smtClean="0"/>
              <a:t>Pu</a:t>
            </a:r>
            <a:r>
              <a:rPr lang="en-US" sz="1800" baseline="0" dirty="0" smtClean="0"/>
              <a:t> isotopes.  If you are trying to make a bomb, 239Pu is preferable because it has a (relatively) long half-life and a low specific activity.</a:t>
            </a:r>
            <a:endParaRPr lang="en-US" sz="1800" dirty="0" smtClean="0"/>
          </a:p>
          <a:p>
            <a:pPr>
              <a:spcBef>
                <a:spcPts val="0"/>
              </a:spcBef>
              <a:spcAft>
                <a:spcPts val="0"/>
              </a:spcAft>
            </a:pPr>
            <a:r>
              <a:rPr lang="en-US" sz="1800" dirty="0" smtClean="0"/>
              <a:t> You should note that 241Pu decays</a:t>
            </a:r>
            <a:r>
              <a:rPr lang="en-US" sz="1800" baseline="0" dirty="0" smtClean="0"/>
              <a:t> into 241Am which is an intense gamma emitter.  This comes in handy for detection purposes.</a:t>
            </a:r>
          </a:p>
          <a:p>
            <a:pPr>
              <a:spcBef>
                <a:spcPts val="0"/>
              </a:spcBef>
              <a:spcAft>
                <a:spcPts val="0"/>
              </a:spcAft>
            </a:pPr>
            <a:r>
              <a:rPr lang="en-US" sz="1800" baseline="0" dirty="0" smtClean="0"/>
              <a:t> Most even Pu isotopes (238, 240, etc) also decay by spontaneous fission</a:t>
            </a:r>
          </a:p>
          <a:p>
            <a:pPr>
              <a:spcBef>
                <a:spcPts val="0"/>
              </a:spcBef>
              <a:spcAft>
                <a:spcPts val="0"/>
              </a:spcAft>
            </a:pPr>
            <a:endParaRPr lang="en-US" sz="1800" baseline="0" dirty="0" smtClean="0"/>
          </a:p>
          <a:p>
            <a:pPr>
              <a:spcBef>
                <a:spcPts val="0"/>
              </a:spcBef>
              <a:spcAft>
                <a:spcPts val="0"/>
              </a:spcAft>
            </a:pPr>
            <a:endParaRPr lang="en-US" sz="1800" baseline="0" dirty="0" smtClean="0"/>
          </a:p>
          <a:p>
            <a:pPr>
              <a:spcBef>
                <a:spcPts val="0"/>
              </a:spcBef>
              <a:spcAft>
                <a:spcPts val="0"/>
              </a:spcAft>
            </a:pPr>
            <a:r>
              <a:rPr lang="en-US" sz="1800" b="1" baseline="0" dirty="0" smtClean="0"/>
              <a:t> If we want to get </a:t>
            </a:r>
            <a:r>
              <a:rPr lang="en-US" sz="1800" b="1" baseline="0" dirty="0" err="1" smtClean="0"/>
              <a:t>WGPu</a:t>
            </a:r>
            <a:r>
              <a:rPr lang="en-US" sz="1800" b="1" baseline="0" dirty="0" smtClean="0"/>
              <a:t>, what is the typical residence time?  I.e. how long would we leave the fuel in a reactor?</a:t>
            </a:r>
          </a:p>
          <a:p>
            <a:pPr lvl="1">
              <a:spcBef>
                <a:spcPts val="0"/>
              </a:spcBef>
              <a:spcAft>
                <a:spcPts val="0"/>
              </a:spcAft>
            </a:pPr>
            <a:r>
              <a:rPr lang="en-US" sz="1700" b="1" dirty="0"/>
              <a:t> </a:t>
            </a:r>
            <a:r>
              <a:rPr lang="en-US" sz="1700" dirty="0" smtClean="0"/>
              <a:t>Weeks to month or you start breeding too many of the higher isotopes</a:t>
            </a:r>
            <a:endParaRPr lang="en-US" sz="1700" b="1" baseline="0" dirty="0" smtClean="0"/>
          </a:p>
          <a:p>
            <a:pPr>
              <a:spcBef>
                <a:spcPts val="0"/>
              </a:spcBef>
              <a:spcAft>
                <a:spcPts val="0"/>
              </a:spcAft>
            </a:pPr>
            <a:endParaRPr lang="en-US" sz="1800" b="1"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9</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smtClean="0"/>
              <a:t> Residence times for producing </a:t>
            </a:r>
            <a:r>
              <a:rPr lang="en-US" sz="1800" dirty="0" err="1" smtClean="0"/>
              <a:t>WGPu</a:t>
            </a:r>
            <a:r>
              <a:rPr lang="en-US" sz="1800" dirty="0" smtClean="0"/>
              <a:t> is order of weeks to months.  Of course, this depends on how your are</a:t>
            </a:r>
            <a:r>
              <a:rPr lang="en-US" sz="1800" baseline="0" dirty="0" smtClean="0"/>
              <a:t> operating your reactor.</a:t>
            </a:r>
          </a:p>
          <a:p>
            <a:r>
              <a:rPr lang="en-US" sz="1800" baseline="0" dirty="0" smtClean="0"/>
              <a:t> From a proliferation standpoint, we like for operators to be run for a very long time so that you end up with </a:t>
            </a:r>
            <a:r>
              <a:rPr lang="en-US" sz="1800" baseline="0" dirty="0" err="1" smtClean="0"/>
              <a:t>RGPu</a:t>
            </a:r>
            <a:r>
              <a:rPr lang="en-US" sz="1800" baseline="0" dirty="0" smtClean="0"/>
              <a:t>, which is not as </a:t>
            </a:r>
            <a:r>
              <a:rPr lang="en-US" sz="1800" i="1" baseline="0" dirty="0" smtClean="0"/>
              <a:t>useful </a:t>
            </a:r>
            <a:r>
              <a:rPr lang="en-US" sz="1800" baseline="0" dirty="0" smtClean="0"/>
              <a:t>for weapon development.</a:t>
            </a: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10</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spcAft>
                <a:spcPts val="0"/>
              </a:spcAft>
            </a:pPr>
            <a:r>
              <a:rPr lang="en-US" sz="1800" dirty="0" smtClean="0"/>
              <a:t> On the subsequent slides (which are hidden) there are some graphics of reactors.  Those will be covered in NENG 720 so I won’t address them in class.</a:t>
            </a:r>
          </a:p>
          <a:p>
            <a:pPr>
              <a:spcBef>
                <a:spcPts val="0"/>
              </a:spcBef>
              <a:spcAft>
                <a:spcPts val="0"/>
              </a:spcAft>
            </a:pPr>
            <a:r>
              <a:rPr lang="en-US" sz="1800" dirty="0" smtClean="0"/>
              <a:t> However, we should discuss overall plutonium production in reactors and we can use this slide to do so.</a:t>
            </a:r>
          </a:p>
          <a:p>
            <a:pPr>
              <a:spcBef>
                <a:spcPts val="0"/>
              </a:spcBef>
              <a:spcAft>
                <a:spcPts val="0"/>
              </a:spcAft>
            </a:pPr>
            <a:r>
              <a:rPr lang="en-US" sz="1800" dirty="0" smtClean="0"/>
              <a:t> To get </a:t>
            </a:r>
            <a:r>
              <a:rPr lang="en-US" sz="1800" dirty="0" err="1" smtClean="0"/>
              <a:t>Pu</a:t>
            </a:r>
            <a:r>
              <a:rPr lang="en-US" sz="1800" dirty="0" smtClean="0"/>
              <a:t>, you must “breed” it from 238U, which happens in reactors using natural U (CANDU) and 3-5% enriched U (LWRs).</a:t>
            </a:r>
          </a:p>
          <a:p>
            <a:pPr>
              <a:spcBef>
                <a:spcPts val="0"/>
              </a:spcBef>
              <a:spcAft>
                <a:spcPts val="0"/>
              </a:spcAft>
            </a:pPr>
            <a:r>
              <a:rPr lang="en-US" sz="1800" dirty="0" smtClean="0"/>
              <a:t> When you reprocess the fuel (covered in a few slides) you can separate out the </a:t>
            </a:r>
            <a:r>
              <a:rPr lang="en-US" sz="1800" dirty="0" err="1" smtClean="0"/>
              <a:t>Pu</a:t>
            </a:r>
            <a:r>
              <a:rPr lang="en-US" sz="1800" dirty="0" smtClean="0"/>
              <a:t> and use it to fabricate fuel or a weapon (which is a non-trivial process).</a:t>
            </a:r>
          </a:p>
          <a:p>
            <a:pPr>
              <a:spcBef>
                <a:spcPts val="0"/>
              </a:spcBef>
              <a:spcAft>
                <a:spcPts val="0"/>
              </a:spcAft>
            </a:pPr>
            <a:r>
              <a:rPr lang="en-US" sz="1800" dirty="0" smtClean="0"/>
              <a:t> We don’t like folks to reprocess (unless they are our close allies) because of the proliferation risk.</a:t>
            </a:r>
          </a:p>
          <a:p>
            <a:pPr>
              <a:spcBef>
                <a:spcPts val="0"/>
              </a:spcBef>
              <a:spcAft>
                <a:spcPts val="0"/>
              </a:spcAft>
            </a:pPr>
            <a:r>
              <a:rPr lang="en-US" sz="1800" dirty="0" smtClean="0"/>
              <a:t> We don’t like folks to use CANDU reactors (unless they are our allies) because you can refuel them online which makes </a:t>
            </a:r>
            <a:r>
              <a:rPr lang="en-US" sz="1800" dirty="0" err="1" smtClean="0"/>
              <a:t>Pu</a:t>
            </a:r>
            <a:r>
              <a:rPr lang="en-US" sz="1800" dirty="0" smtClean="0"/>
              <a:t> production that much easier.</a:t>
            </a: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11</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12</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800"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13</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smtClean="0"/>
              <a:t> CANDU reactors</a:t>
            </a:r>
            <a:r>
              <a:rPr lang="en-US" sz="1800" baseline="0" dirty="0" smtClean="0"/>
              <a:t> can use natural U as fuel because as the D2O moderates the neutrons, it does not absorb as many as H2O.</a:t>
            </a:r>
          </a:p>
          <a:p>
            <a:r>
              <a:rPr lang="en-US" sz="1800" dirty="0"/>
              <a:t> </a:t>
            </a:r>
            <a:r>
              <a:rPr lang="en-US" sz="1800" dirty="0" smtClean="0"/>
              <a:t>Natural U can be used because the D2O doesn’t absorb as many neutrons as H2O.</a:t>
            </a:r>
            <a:endParaRPr lang="en-US" sz="1800" baseline="0"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14</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15</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16</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smtClean="0"/>
              <a:t> This slide covers the essential of fuel</a:t>
            </a:r>
            <a:r>
              <a:rPr lang="en-US" sz="1800" baseline="0" dirty="0" smtClean="0"/>
              <a:t> reprocessing…</a:t>
            </a:r>
          </a:p>
          <a:p>
            <a:r>
              <a:rPr lang="en-US" sz="1800" baseline="0" dirty="0" smtClean="0"/>
              <a:t> Note that I have stated “conceptually” easier.  The activity of the fuel (before it is separated) makes this a very daunting task.</a:t>
            </a: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17</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smtClean="0"/>
              <a:t> Here are the basic steps.</a:t>
            </a:r>
          </a:p>
          <a:p>
            <a:r>
              <a:rPr lang="en-US" sz="1800" dirty="0"/>
              <a:t> </a:t>
            </a:r>
            <a:r>
              <a:rPr lang="en-US" sz="1800" dirty="0" smtClean="0"/>
              <a:t>(1) get the fuel in a form you can use to process it</a:t>
            </a:r>
          </a:p>
          <a:p>
            <a:r>
              <a:rPr lang="en-US" sz="1800" dirty="0"/>
              <a:t> </a:t>
            </a:r>
            <a:r>
              <a:rPr lang="en-US" sz="1800" dirty="0" smtClean="0"/>
              <a:t>(2) put it into solution</a:t>
            </a:r>
          </a:p>
          <a:p>
            <a:r>
              <a:rPr lang="en-US" sz="1800" dirty="0"/>
              <a:t> </a:t>
            </a:r>
            <a:r>
              <a:rPr lang="en-US" sz="1800" dirty="0" smtClean="0"/>
              <a:t>(3) use the different solubility of Pu and U to separate the fissile/fissionable material from the “other materials.</a:t>
            </a:r>
          </a:p>
          <a:p>
            <a:r>
              <a:rPr lang="en-US" sz="1800" dirty="0"/>
              <a:t> </a:t>
            </a:r>
            <a:r>
              <a:rPr lang="en-US" sz="1800" dirty="0" smtClean="0"/>
              <a:t>(4) Separate the Pu from the U</a:t>
            </a:r>
          </a:p>
          <a:p>
            <a:r>
              <a:rPr lang="en-US" sz="1800" dirty="0"/>
              <a:t> </a:t>
            </a:r>
            <a:r>
              <a:rPr lang="en-US" sz="1800" dirty="0" smtClean="0"/>
              <a:t>(5a) &amp; (5b) convert your </a:t>
            </a:r>
            <a:r>
              <a:rPr lang="en-US" sz="1800" dirty="0" err="1" smtClean="0"/>
              <a:t>SNM</a:t>
            </a:r>
            <a:r>
              <a:rPr lang="en-US" sz="1800" dirty="0" smtClean="0"/>
              <a:t> into the form you need</a:t>
            </a:r>
          </a:p>
          <a:p>
            <a:r>
              <a:rPr lang="en-US" sz="1800" dirty="0"/>
              <a:t> </a:t>
            </a:r>
            <a:r>
              <a:rPr lang="en-US" sz="1800" dirty="0" smtClean="0"/>
              <a:t>(6) Manage / dispose of the waste products</a:t>
            </a: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18</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800" dirty="0" smtClean="0"/>
              <a:t> The simple, short answers</a:t>
            </a:r>
          </a:p>
          <a:p>
            <a:r>
              <a:rPr lang="en-US" sz="1800" dirty="0" smtClean="0"/>
              <a:t> (1) From breeding in a reactor</a:t>
            </a:r>
            <a:endParaRPr lang="en-US" sz="1800" dirty="0"/>
          </a:p>
          <a:p>
            <a:r>
              <a:rPr lang="en-US" sz="1800" dirty="0" smtClean="0"/>
              <a:t> (2) Determine whether material is </a:t>
            </a:r>
            <a:r>
              <a:rPr lang="en-US" sz="1800" dirty="0" err="1" smtClean="0"/>
              <a:t>WG</a:t>
            </a:r>
            <a:r>
              <a:rPr lang="en-US" sz="1800" dirty="0" smtClean="0"/>
              <a:t> or not; impacts its usefulness for applications; provides insights into the history of the material</a:t>
            </a:r>
          </a:p>
          <a:p>
            <a:r>
              <a:rPr lang="en-US" sz="1800" dirty="0"/>
              <a:t> </a:t>
            </a:r>
            <a:r>
              <a:rPr lang="en-US" sz="1800" dirty="0" smtClean="0"/>
              <a:t>(3) We want “short” residence times for </a:t>
            </a:r>
            <a:r>
              <a:rPr lang="en-US" sz="1800" dirty="0" err="1" smtClean="0"/>
              <a:t>WGU</a:t>
            </a:r>
            <a:r>
              <a:rPr lang="en-US" sz="1800" dirty="0" smtClean="0"/>
              <a:t>.</a:t>
            </a:r>
          </a:p>
          <a:p>
            <a:r>
              <a:rPr lang="en-US" sz="1800" dirty="0"/>
              <a:t> </a:t>
            </a:r>
            <a:r>
              <a:rPr lang="en-US" sz="1800" dirty="0" smtClean="0"/>
              <a:t>(4) 239Pu for fuel and weapons, 240Pu decays via alpha and spontaneous fission, 241Pu </a:t>
            </a:r>
            <a:r>
              <a:rPr lang="en-US" sz="1800" dirty="0" err="1" smtClean="0"/>
              <a:t>becay</a:t>
            </a:r>
            <a:r>
              <a:rPr lang="en-US" sz="1800" dirty="0" smtClean="0"/>
              <a:t> decays and 241Am has a strong gamma line which is useful for detection purposes.</a:t>
            </a:r>
          </a:p>
          <a:p>
            <a:r>
              <a:rPr lang="en-US" sz="1800" dirty="0"/>
              <a:t> </a:t>
            </a:r>
            <a:r>
              <a:rPr lang="en-US" sz="1800" dirty="0" smtClean="0"/>
              <a:t>(5) Must to some kind of reprocessing.</a:t>
            </a:r>
          </a:p>
          <a:p>
            <a:r>
              <a:rPr lang="en-US" sz="1800" dirty="0"/>
              <a:t> </a:t>
            </a:r>
            <a:r>
              <a:rPr lang="en-US" sz="1800" dirty="0" smtClean="0"/>
              <a:t>(6) </a:t>
            </a:r>
            <a:r>
              <a:rPr lang="en-US" sz="1800" dirty="0" smtClean="0"/>
              <a:t>Presence</a:t>
            </a:r>
            <a:r>
              <a:rPr lang="en-US" sz="1800" baseline="0" dirty="0" smtClean="0"/>
              <a:t> (sometimes) and </a:t>
            </a:r>
            <a:r>
              <a:rPr lang="en-US" sz="1800" baseline="0" dirty="0" err="1" smtClean="0"/>
              <a:t>Isotopics</a:t>
            </a:r>
            <a:r>
              <a:rPr lang="en-US" sz="1800" baseline="0" dirty="0" smtClean="0"/>
              <a:t> abundances change with fuel history</a:t>
            </a:r>
            <a:endParaRPr lang="en-US" sz="1800" dirty="0" smtClean="0"/>
          </a:p>
          <a:p>
            <a:r>
              <a:rPr lang="en-US" sz="1800" dirty="0"/>
              <a:t> </a:t>
            </a:r>
            <a:r>
              <a:rPr lang="en-US" sz="1800" dirty="0" smtClean="0"/>
              <a:t>(7) see the slide</a:t>
            </a:r>
          </a:p>
          <a:p>
            <a:r>
              <a:rPr lang="en-US" sz="1800" dirty="0"/>
              <a:t> </a:t>
            </a:r>
            <a:r>
              <a:rPr lang="en-US" sz="1800" dirty="0" smtClean="0"/>
              <a:t>(8) see the hidden slides</a:t>
            </a:r>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r>
              <a:rPr lang="en-US" sz="1900" dirty="0"/>
              <a:t> </a:t>
            </a:r>
            <a:r>
              <a:rPr lang="en-US" sz="1900" b="1" dirty="0" smtClean="0"/>
              <a:t>Can someone explain to me how 239Pu and other isotopes are created?</a:t>
            </a:r>
            <a:endParaRPr lang="en-US" sz="19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a:t>
            </a:fld>
            <a:endParaRPr lang="en-US" dirty="0"/>
          </a:p>
        </p:txBody>
      </p:sp>
    </p:spTree>
    <p:extLst>
      <p:ext uri="{BB962C8B-B14F-4D97-AF65-F5344CB8AC3E}">
        <p14:creationId xmlns:p14="http://schemas.microsoft.com/office/powerpoint/2010/main" val="2166820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smtClean="0"/>
              <a:t> And a graphic.</a:t>
            </a:r>
          </a:p>
          <a:p>
            <a:r>
              <a:rPr lang="en-US" sz="1800" dirty="0"/>
              <a:t> </a:t>
            </a:r>
            <a:r>
              <a:rPr lang="en-US" sz="1800" dirty="0" smtClean="0"/>
              <a:t>(</a:t>
            </a:r>
            <a:r>
              <a:rPr lang="en-US" sz="1800" dirty="0" err="1" smtClean="0"/>
              <a:t>TR</a:t>
            </a:r>
            <a:r>
              <a:rPr lang="en-US" sz="1800" dirty="0" smtClean="0"/>
              <a:t>) In the top right, you’ve dissolved your materials</a:t>
            </a:r>
          </a:p>
          <a:p>
            <a:r>
              <a:rPr lang="en-US" sz="1800" dirty="0"/>
              <a:t> </a:t>
            </a:r>
            <a:r>
              <a:rPr lang="en-US" sz="1800" dirty="0" smtClean="0"/>
              <a:t>(TL) In the top left, you’ve got your solution</a:t>
            </a:r>
          </a:p>
          <a:p>
            <a:r>
              <a:rPr lang="en-US" sz="1800" dirty="0"/>
              <a:t> </a:t>
            </a:r>
            <a:r>
              <a:rPr lang="en-US" sz="1800" dirty="0" smtClean="0"/>
              <a:t>(MT) In the middle top, you mix them together</a:t>
            </a:r>
          </a:p>
          <a:p>
            <a:r>
              <a:rPr lang="en-US" sz="1800" dirty="0"/>
              <a:t> </a:t>
            </a:r>
            <a:r>
              <a:rPr lang="en-US" sz="1800" dirty="0" smtClean="0"/>
              <a:t>(MB) In the middle bottom, you see the U and Pu have been driven into the </a:t>
            </a:r>
            <a:r>
              <a:rPr lang="en-US" sz="1800" dirty="0" err="1" smtClean="0"/>
              <a:t>TBP</a:t>
            </a:r>
            <a:r>
              <a:rPr lang="en-US" sz="1800" dirty="0" smtClean="0"/>
              <a:t>/kerosene mixture.  You allow these to settle and the less dense </a:t>
            </a:r>
            <a:r>
              <a:rPr lang="en-US" sz="1800" dirty="0" err="1" smtClean="0"/>
              <a:t>TBP</a:t>
            </a:r>
            <a:r>
              <a:rPr lang="en-US" sz="1800" dirty="0" smtClean="0"/>
              <a:t>/Kerosene mixture goes to the top</a:t>
            </a:r>
          </a:p>
          <a:p>
            <a:r>
              <a:rPr lang="en-US" sz="1800" dirty="0"/>
              <a:t> </a:t>
            </a:r>
            <a:r>
              <a:rPr lang="en-US" sz="1800" dirty="0" smtClean="0"/>
              <a:t>(BL) &amp; (BR) You separate the two and proceed</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19</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smtClean="0"/>
              <a:t> NENG681/CHEM581 explains the transference of the U and Pu into the Kerosene/</a:t>
            </a:r>
            <a:r>
              <a:rPr lang="en-US" sz="1800" dirty="0" err="1" smtClean="0"/>
              <a:t>TBP</a:t>
            </a:r>
            <a:r>
              <a:rPr lang="en-US" sz="1800" dirty="0" smtClean="0"/>
              <a:t> solution</a:t>
            </a: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20</a:t>
            </a:fld>
            <a:endParaRPr lang="en-US" dirty="0"/>
          </a:p>
        </p:txBody>
      </p:sp>
    </p:spTree>
    <p:extLst>
      <p:ext uri="{BB962C8B-B14F-4D97-AF65-F5344CB8AC3E}">
        <p14:creationId xmlns:p14="http://schemas.microsoft.com/office/powerpoint/2010/main" val="2588584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smtClean="0"/>
              <a:t> Again, a question for Dr. B</a:t>
            </a: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21</a:t>
            </a:fld>
            <a:endParaRPr lang="en-US" dirty="0"/>
          </a:p>
        </p:txBody>
      </p:sp>
    </p:spTree>
    <p:extLst>
      <p:ext uri="{BB962C8B-B14F-4D97-AF65-F5344CB8AC3E}">
        <p14:creationId xmlns:p14="http://schemas.microsoft.com/office/powerpoint/2010/main" val="2488767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22</a:t>
            </a:fld>
            <a:endParaRPr lang="en-US" dirty="0"/>
          </a:p>
        </p:txBody>
      </p:sp>
    </p:spTree>
    <p:extLst>
      <p:ext uri="{BB962C8B-B14F-4D97-AF65-F5344CB8AC3E}">
        <p14:creationId xmlns:p14="http://schemas.microsoft.com/office/powerpoint/2010/main" val="3748708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b="1" dirty="0" smtClean="0"/>
              <a:t> Why do you feed the aqueous liquid at the top and the </a:t>
            </a:r>
            <a:r>
              <a:rPr lang="en-US" sz="1800" b="1" dirty="0" err="1" smtClean="0"/>
              <a:t>TBP</a:t>
            </a:r>
            <a:r>
              <a:rPr lang="en-US" sz="1800" b="1" dirty="0" smtClean="0"/>
              <a:t>/diluents at the bottom?</a:t>
            </a:r>
          </a:p>
          <a:p>
            <a:r>
              <a:rPr lang="en-US" sz="1800" dirty="0"/>
              <a:t> </a:t>
            </a:r>
            <a:r>
              <a:rPr lang="en-US" sz="1800" dirty="0" smtClean="0"/>
              <a:t>So they must pass through each other and allow the exchange.</a:t>
            </a:r>
          </a:p>
          <a:p>
            <a:endParaRPr lang="en-US" sz="1800" dirty="0" smtClean="0"/>
          </a:p>
          <a:p>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23</a:t>
            </a:fld>
            <a:endParaRPr lang="en-US" dirty="0"/>
          </a:p>
        </p:txBody>
      </p:sp>
    </p:spTree>
    <p:extLst>
      <p:ext uri="{BB962C8B-B14F-4D97-AF65-F5344CB8AC3E}">
        <p14:creationId xmlns:p14="http://schemas.microsoft.com/office/powerpoint/2010/main" val="1565711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24</a:t>
            </a:fld>
            <a:endParaRPr lang="en-US" dirty="0"/>
          </a:p>
        </p:txBody>
      </p:sp>
    </p:spTree>
    <p:extLst>
      <p:ext uri="{BB962C8B-B14F-4D97-AF65-F5344CB8AC3E}">
        <p14:creationId xmlns:p14="http://schemas.microsoft.com/office/powerpoint/2010/main" val="3567445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800"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25</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endParaRPr lang="en-US" sz="1800" dirty="0"/>
          </a:p>
        </p:txBody>
      </p:sp>
      <p:sp>
        <p:nvSpPr>
          <p:cNvPr id="4" name="Slide Number Placeholder 3"/>
          <p:cNvSpPr>
            <a:spLocks noGrp="1"/>
          </p:cNvSpPr>
          <p:nvPr>
            <p:ph type="sldNum" sz="quarter" idx="10"/>
          </p:nvPr>
        </p:nvSpPr>
        <p:spPr/>
        <p:txBody>
          <a:bodyPr/>
          <a:lstStyle/>
          <a:p>
            <a:pPr>
              <a:defRPr/>
            </a:pPr>
            <a:fld id="{EC8A66F2-9A39-4004-BEEA-BBFF7322F938}" type="slidenum">
              <a:rPr lang="en-US" smtClean="0"/>
              <a:pPr>
                <a:defRPr/>
              </a:pPr>
              <a:t>26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ts val="400"/>
              </a:spcBef>
              <a:spcAft>
                <a:spcPts val="400"/>
              </a:spcAft>
              <a:buClrTx/>
              <a:buSzPct val="90000"/>
              <a:buFont typeface="Courier New" pitchFamily="49" charset="0"/>
              <a:buChar char="o"/>
              <a:tabLst/>
              <a:defRPr/>
            </a:pPr>
            <a:r>
              <a:rPr lang="en-US" sz="1800" dirty="0" smtClean="0"/>
              <a:t> You already should have a good understanding of the technical</a:t>
            </a:r>
            <a:r>
              <a:rPr lang="en-US" sz="1800" baseline="0" dirty="0" smtClean="0"/>
              <a:t> routes to a nuclear weapon.</a:t>
            </a:r>
          </a:p>
          <a:p>
            <a:pPr marL="285750" marR="0" lvl="1" indent="0" algn="l" defTabSz="914400" rtl="0" eaLnBrk="0" fontAlgn="base" latinLnBrk="0" hangingPunct="0">
              <a:lnSpc>
                <a:spcPct val="100000"/>
              </a:lnSpc>
              <a:spcBef>
                <a:spcPts val="400"/>
              </a:spcBef>
              <a:spcAft>
                <a:spcPts val="400"/>
              </a:spcAft>
              <a:buClrTx/>
              <a:buSzPct val="90000"/>
              <a:buFont typeface="Courier New" pitchFamily="49" charset="0"/>
              <a:buChar char="o"/>
              <a:tabLst/>
              <a:defRPr/>
            </a:pPr>
            <a:r>
              <a:rPr lang="en-US" sz="1800" baseline="0" dirty="0" smtClean="0"/>
              <a:t> And, of course, you KNOW the three major steps.</a:t>
            </a:r>
            <a:endParaRPr lang="en-US" sz="1800" dirty="0" smtClean="0"/>
          </a:p>
          <a:p>
            <a:pPr marL="0" marR="0" indent="0" algn="l" defTabSz="914400" rtl="0" eaLnBrk="0" fontAlgn="base" latinLnBrk="0" hangingPunct="0">
              <a:lnSpc>
                <a:spcPct val="100000"/>
              </a:lnSpc>
              <a:spcBef>
                <a:spcPts val="400"/>
              </a:spcBef>
              <a:spcAft>
                <a:spcPts val="400"/>
              </a:spcAft>
              <a:buClrTx/>
              <a:buSzPct val="90000"/>
              <a:buFont typeface="Courier New" pitchFamily="49" charset="0"/>
              <a:buChar char="o"/>
              <a:tabLst/>
              <a:defRPr/>
            </a:pPr>
            <a:r>
              <a:rPr lang="en-US" sz="1800" dirty="0" smtClean="0"/>
              <a:t> We see that we get Pu from irradiation</a:t>
            </a:r>
            <a:r>
              <a:rPr lang="en-US" sz="1800" baseline="0" dirty="0" smtClean="0"/>
              <a:t> of U238 in a reactor.</a:t>
            </a:r>
            <a:endParaRPr lang="en-US" sz="1800" dirty="0" smtClean="0"/>
          </a:p>
          <a:p>
            <a:pPr marL="0" marR="0" indent="0" algn="l" defTabSz="914400" rtl="0" eaLnBrk="0" fontAlgn="base" latinLnBrk="0" hangingPunct="0">
              <a:lnSpc>
                <a:spcPct val="100000"/>
              </a:lnSpc>
              <a:spcBef>
                <a:spcPts val="400"/>
              </a:spcBef>
              <a:spcAft>
                <a:spcPts val="400"/>
              </a:spcAft>
              <a:buClrTx/>
              <a:buSzPct val="90000"/>
              <a:buFont typeface="Courier New" pitchFamily="49" charset="0"/>
              <a:buChar char="o"/>
              <a:tabLst/>
              <a:defRPr/>
            </a:pPr>
            <a:r>
              <a:rPr lang="en-US" sz="1800" baseline="0" dirty="0" smtClean="0"/>
              <a:t>This lesson concentrates on the Plutonium route.</a:t>
            </a: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spcBef>
                <a:spcPts val="0"/>
              </a:spcBef>
              <a:spcAft>
                <a:spcPts val="0"/>
              </a:spcAft>
            </a:pPr>
            <a:r>
              <a:rPr lang="en-US" sz="1800" dirty="0" smtClean="0"/>
              <a:t> The graphic</a:t>
            </a:r>
            <a:r>
              <a:rPr lang="en-US" sz="1800" baseline="0" dirty="0" smtClean="0"/>
              <a:t> you see here is basically the nuclear view of how we produce </a:t>
            </a:r>
            <a:r>
              <a:rPr lang="en-US" sz="1800" baseline="0" dirty="0" err="1" smtClean="0"/>
              <a:t>Pu</a:t>
            </a:r>
            <a:r>
              <a:rPr lang="en-US" sz="1800" baseline="0" dirty="0" smtClean="0"/>
              <a:t>.</a:t>
            </a:r>
          </a:p>
          <a:p>
            <a:pPr>
              <a:spcBef>
                <a:spcPts val="0"/>
              </a:spcBef>
              <a:spcAft>
                <a:spcPts val="0"/>
              </a:spcAft>
            </a:pPr>
            <a:r>
              <a:rPr lang="en-US" sz="1800" baseline="0" dirty="0" smtClean="0"/>
              <a:t> In nature, it does not exist in any appreciable amount.</a:t>
            </a:r>
          </a:p>
          <a:p>
            <a:pPr lvl="1">
              <a:spcBef>
                <a:spcPts val="0"/>
              </a:spcBef>
              <a:spcAft>
                <a:spcPts val="0"/>
              </a:spcAft>
            </a:pPr>
            <a:r>
              <a:rPr lang="en-US" sz="1700" dirty="0" smtClean="0"/>
              <a:t> While it is almost certainly produced with other heavy materials in supernovas, its half-life is way too short for it to still be in the material on earth</a:t>
            </a:r>
          </a:p>
          <a:p>
            <a:pPr lvl="1">
              <a:spcBef>
                <a:spcPts val="0"/>
              </a:spcBef>
              <a:spcAft>
                <a:spcPts val="0"/>
              </a:spcAft>
            </a:pPr>
            <a:r>
              <a:rPr lang="en-US" sz="1700" dirty="0" smtClean="0"/>
              <a:t> </a:t>
            </a:r>
            <a:r>
              <a:rPr lang="en-US" sz="1700" baseline="0" dirty="0" smtClean="0"/>
              <a:t>Thus, the presence of Pu means that it was once 238U that was in a reactor.</a:t>
            </a:r>
            <a:endParaRPr lang="en-US" sz="1800" dirty="0" smtClean="0"/>
          </a:p>
          <a:p>
            <a:pPr>
              <a:spcBef>
                <a:spcPts val="0"/>
              </a:spcBef>
              <a:spcAft>
                <a:spcPts val="0"/>
              </a:spcAft>
            </a:pPr>
            <a:r>
              <a:rPr lang="en-US" sz="1800" dirty="0" smtClean="0"/>
              <a:t> Power reactor fuel usually has U enriched in 235U to a few percent.</a:t>
            </a:r>
            <a:r>
              <a:rPr lang="en-US" sz="1800" dirty="0"/>
              <a:t> </a:t>
            </a:r>
            <a:r>
              <a:rPr lang="en-US" sz="1800" dirty="0" smtClean="0"/>
              <a:t> The remainder is mostly 238U which is fertile.</a:t>
            </a:r>
          </a:p>
          <a:p>
            <a:pPr lvl="1">
              <a:spcBef>
                <a:spcPts val="0"/>
              </a:spcBef>
              <a:spcAft>
                <a:spcPts val="0"/>
              </a:spcAft>
            </a:pPr>
            <a:r>
              <a:rPr lang="en-US" sz="1700" dirty="0"/>
              <a:t> </a:t>
            </a:r>
            <a:r>
              <a:rPr lang="en-US" sz="1700" dirty="0" smtClean="0"/>
              <a:t>At 3%, we are talking about a ratio of about 33 238U nuclei to each 235U.  So even thought 238U has a smaller cross section, we can still produce Pu from (</a:t>
            </a:r>
            <a:r>
              <a:rPr lang="en-US" sz="1700" dirty="0" err="1" smtClean="0"/>
              <a:t>n,g</a:t>
            </a:r>
            <a:r>
              <a:rPr lang="en-US" sz="1700" dirty="0" smtClean="0"/>
              <a:t>)</a:t>
            </a:r>
            <a:r>
              <a:rPr lang="en-US" sz="1700" baseline="0" dirty="0" smtClean="0"/>
              <a:t> reactions (with subsequent beta decays) and higher isotopes from other (</a:t>
            </a:r>
            <a:r>
              <a:rPr lang="en-US" sz="1700" baseline="0" dirty="0" err="1" smtClean="0"/>
              <a:t>n,g</a:t>
            </a:r>
            <a:r>
              <a:rPr lang="en-US" sz="1700" baseline="0" dirty="0" smtClean="0"/>
              <a:t>) reactions.</a:t>
            </a:r>
            <a:endParaRPr lang="en-US" sz="1800" dirty="0" smtClean="0"/>
          </a:p>
          <a:p>
            <a:pPr>
              <a:spcBef>
                <a:spcPts val="0"/>
              </a:spcBef>
              <a:spcAft>
                <a:spcPts val="0"/>
              </a:spcAft>
            </a:pPr>
            <a:r>
              <a:rPr lang="en-US" sz="1800" dirty="0" smtClean="0"/>
              <a:t> If the reactor runs for long enough, enough 239Pu (fissile) is produced that must be accounted for (to maintain control of the reactor).</a:t>
            </a:r>
            <a:endParaRPr lang="en-US" sz="1700" dirty="0" smtClean="0"/>
          </a:p>
          <a:p>
            <a:pPr lvl="1">
              <a:spcBef>
                <a:spcPts val="0"/>
              </a:spcBef>
              <a:spcAft>
                <a:spcPts val="0"/>
              </a:spcAft>
            </a:pPr>
            <a:r>
              <a:rPr lang="en-US" sz="1700" dirty="0" smtClean="0"/>
              <a:t> With short irradiation times, relatively pure (meaning not many higher isotopes) 239Pu is formed.</a:t>
            </a:r>
          </a:p>
          <a:p>
            <a:pPr>
              <a:spcBef>
                <a:spcPts val="0"/>
              </a:spcBef>
              <a:spcAft>
                <a:spcPts val="0"/>
              </a:spcAft>
            </a:pPr>
            <a:endParaRPr lang="en-US" sz="1800" dirty="0" smtClean="0"/>
          </a:p>
          <a:p>
            <a:r>
              <a:rPr lang="en-US" sz="1800" b="1" dirty="0" smtClean="0"/>
              <a:t> How does longer residence time in the reactor (greater fuel burnup)</a:t>
            </a:r>
            <a:r>
              <a:rPr lang="en-US" sz="1800" b="1" baseline="0" dirty="0" smtClean="0"/>
              <a:t> impact the undesirable higher Pu isotope content?</a:t>
            </a:r>
          </a:p>
          <a:p>
            <a:r>
              <a:rPr lang="en-US" sz="1800" b="1" baseline="0" dirty="0" smtClean="0"/>
              <a:t> Can someone explain to me the cost / benefit of irradiating fuel to create 239Pu?</a:t>
            </a:r>
            <a:endParaRPr lang="en-US" sz="1800" b="1"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a:spcBef>
                <a:spcPts val="0"/>
              </a:spcBef>
              <a:spcAft>
                <a:spcPts val="0"/>
              </a:spcAft>
            </a:pPr>
            <a:r>
              <a:rPr lang="en-US" sz="1800" dirty="0" smtClean="0"/>
              <a:t> If you wanted to, you could work out the equations to very deliberately</a:t>
            </a:r>
            <a:r>
              <a:rPr lang="en-US" sz="1800" baseline="0" dirty="0" smtClean="0"/>
              <a:t> calculate the amount of Pu239 produced.  You would also do the same for any other isotopes.</a:t>
            </a:r>
          </a:p>
          <a:p>
            <a:pPr>
              <a:spcBef>
                <a:spcPts val="0"/>
              </a:spcBef>
              <a:spcAft>
                <a:spcPts val="0"/>
              </a:spcAft>
            </a:pPr>
            <a:r>
              <a:rPr lang="en-US" sz="1800" baseline="0" dirty="0" smtClean="0"/>
              <a:t> The equations used to do this are known as the Bateman equations.</a:t>
            </a:r>
          </a:p>
          <a:p>
            <a:pPr>
              <a:spcBef>
                <a:spcPts val="0"/>
              </a:spcBef>
              <a:spcAft>
                <a:spcPts val="0"/>
              </a:spcAft>
            </a:pPr>
            <a:r>
              <a:rPr lang="en-US" sz="1800" baseline="0" dirty="0" smtClean="0"/>
              <a:t> Obviously, with many different reactions, decays, and isotopes, you probably want to go the route of using a computer program for any non-trivial problem.</a:t>
            </a:r>
            <a:endParaRPr lang="en-US" sz="1800" dirty="0" smtClean="0"/>
          </a:p>
          <a:p>
            <a:pPr>
              <a:spcBef>
                <a:spcPts val="0"/>
              </a:spcBef>
              <a:spcAft>
                <a:spcPts val="0"/>
              </a:spcAft>
            </a:pPr>
            <a:r>
              <a:rPr lang="en-US" sz="1800" dirty="0" smtClean="0"/>
              <a:t> </a:t>
            </a:r>
            <a:r>
              <a:rPr lang="en-US" sz="1800" b="1" i="1" dirty="0" smtClean="0"/>
              <a:t>The key to understanding (and, in</a:t>
            </a:r>
            <a:r>
              <a:rPr lang="en-US" sz="1800" b="1" i="1" baseline="0" dirty="0" smtClean="0"/>
              <a:t> fact, to deriving) the Bateman equations is to think about what is physically happening.</a:t>
            </a:r>
          </a:p>
          <a:p>
            <a:pPr lvl="1">
              <a:spcBef>
                <a:spcPts val="0"/>
              </a:spcBef>
              <a:spcAft>
                <a:spcPts val="0"/>
              </a:spcAft>
            </a:pPr>
            <a:r>
              <a:rPr lang="en-US" sz="1600" dirty="0" smtClean="0"/>
              <a:t> </a:t>
            </a:r>
            <a:r>
              <a:rPr lang="en-US" sz="1600" b="1" i="1" dirty="0" smtClean="0"/>
              <a:t>For any isotope,</a:t>
            </a:r>
            <a:r>
              <a:rPr lang="en-US" sz="1600" b="1" i="1" baseline="0" dirty="0" smtClean="0"/>
              <a:t> the rate of change is the difference between the rate of creation and the rate of loss.</a:t>
            </a:r>
          </a:p>
          <a:p>
            <a:pPr lvl="1">
              <a:spcBef>
                <a:spcPts val="0"/>
              </a:spcBef>
              <a:spcAft>
                <a:spcPts val="0"/>
              </a:spcAft>
            </a:pPr>
            <a:r>
              <a:rPr lang="en-US" sz="1600" b="1" i="1" baseline="0" dirty="0" smtClean="0"/>
              <a:t> Creation can be from nuclear reactions (e.g. (</a:t>
            </a:r>
            <a:r>
              <a:rPr lang="en-US" sz="1600" b="1" i="1" baseline="0" dirty="0" err="1" smtClean="0"/>
              <a:t>n,g</a:t>
            </a:r>
            <a:r>
              <a:rPr lang="en-US" sz="1600" b="1" i="1" baseline="0" dirty="0" smtClean="0"/>
              <a:t>)) or from parent decay to the isotope (e.g. alpha or beta decay)</a:t>
            </a:r>
          </a:p>
          <a:p>
            <a:pPr lvl="1">
              <a:spcBef>
                <a:spcPts val="0"/>
              </a:spcBef>
              <a:spcAft>
                <a:spcPts val="0"/>
              </a:spcAft>
            </a:pPr>
            <a:r>
              <a:rPr lang="en-US" sz="1600" b="1" i="1" baseline="0" dirty="0" smtClean="0"/>
              <a:t> Loss can be from decay (via particle emission or other decay mode) or from nuclear reactions (e.g. another (</a:t>
            </a:r>
            <a:r>
              <a:rPr lang="en-US" sz="1600" b="1" i="1" baseline="0" dirty="0" err="1" smtClean="0"/>
              <a:t>n,g</a:t>
            </a:r>
            <a:r>
              <a:rPr lang="en-US" sz="1600" b="1" i="1" baseline="0" dirty="0" smtClean="0"/>
              <a:t>))</a:t>
            </a:r>
          </a:p>
          <a:p>
            <a:pPr lvl="0">
              <a:spcBef>
                <a:spcPts val="0"/>
              </a:spcBef>
              <a:spcAft>
                <a:spcPts val="0"/>
              </a:spcAft>
            </a:pPr>
            <a:r>
              <a:rPr lang="en-US" sz="1800" baseline="0" dirty="0" smtClean="0"/>
              <a:t> The terms should make sense to you.  For example, for the rate of change in the number of 239U isotopes:</a:t>
            </a:r>
          </a:p>
          <a:p>
            <a:pPr lvl="1">
              <a:spcBef>
                <a:spcPts val="0"/>
              </a:spcBef>
              <a:spcAft>
                <a:spcPts val="0"/>
              </a:spcAft>
            </a:pPr>
            <a:r>
              <a:rPr lang="en-US" sz="1600" baseline="0" dirty="0" smtClean="0"/>
              <a:t> The first term describes 238U(</a:t>
            </a:r>
            <a:r>
              <a:rPr lang="en-US" sz="1600" baseline="0" dirty="0" err="1" smtClean="0"/>
              <a:t>n,gamma</a:t>
            </a:r>
            <a:r>
              <a:rPr lang="en-US" sz="1600" baseline="0" dirty="0" smtClean="0"/>
              <a:t>)239U* which is a source for 239U.  This depends on the number of 238U present, the absorption (</a:t>
            </a:r>
            <a:r>
              <a:rPr lang="en-US" sz="1600" baseline="0" dirty="0" err="1" smtClean="0"/>
              <a:t>n,g</a:t>
            </a:r>
            <a:r>
              <a:rPr lang="en-US" sz="1600" baseline="0" dirty="0" smtClean="0"/>
              <a:t>) cross section, and the neutron flux.</a:t>
            </a:r>
          </a:p>
          <a:p>
            <a:pPr lvl="1">
              <a:spcBef>
                <a:spcPts val="0"/>
              </a:spcBef>
              <a:spcAft>
                <a:spcPts val="0"/>
              </a:spcAft>
            </a:pPr>
            <a:r>
              <a:rPr lang="en-US" sz="1600" baseline="0" dirty="0" smtClean="0"/>
              <a:t> The second term describes 239U(</a:t>
            </a:r>
            <a:r>
              <a:rPr lang="en-US" sz="1600" baseline="0" dirty="0" err="1" smtClean="0"/>
              <a:t>n,g</a:t>
            </a:r>
            <a:r>
              <a:rPr lang="en-US" sz="1600" baseline="0" dirty="0" smtClean="0"/>
              <a:t>)240U* which is a loss mechanism for 239U.</a:t>
            </a:r>
          </a:p>
          <a:p>
            <a:pPr lvl="1">
              <a:spcBef>
                <a:spcPts val="0"/>
              </a:spcBef>
              <a:spcAft>
                <a:spcPts val="0"/>
              </a:spcAft>
            </a:pPr>
            <a:r>
              <a:rPr lang="en-US" sz="1600" baseline="0" dirty="0" smtClean="0"/>
              <a:t> The third term describes the loss of 239U through decay mechanisms.</a:t>
            </a:r>
            <a:endParaRPr lang="en-US" sz="1600"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smtClean="0"/>
              <a:t> I don’t expect you to memorize a bunch of differential</a:t>
            </a:r>
            <a:r>
              <a:rPr lang="en-US" sz="1800" baseline="0" dirty="0" smtClean="0"/>
              <a:t> equations but you could easily derive these from your knowledge of what is happening in the reactor and a little bit of math.</a:t>
            </a: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5</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spcAft>
                <a:spcPts val="0"/>
              </a:spcAft>
            </a:pPr>
            <a:r>
              <a:rPr lang="en-US" sz="1800" dirty="0" smtClean="0"/>
              <a:t> Key points from this slide are that:</a:t>
            </a:r>
          </a:p>
          <a:p>
            <a:pPr lvl="1">
              <a:spcBef>
                <a:spcPts val="0"/>
              </a:spcBef>
              <a:spcAft>
                <a:spcPts val="0"/>
              </a:spcAft>
            </a:pPr>
            <a:r>
              <a:rPr lang="en-US" sz="1800" baseline="0" dirty="0" smtClean="0"/>
              <a:t> (1) You start producing 239Pu as soon as you turn on your reactor.</a:t>
            </a:r>
          </a:p>
          <a:p>
            <a:pPr lvl="1">
              <a:spcBef>
                <a:spcPts val="0"/>
              </a:spcBef>
              <a:spcAft>
                <a:spcPts val="0"/>
              </a:spcAft>
            </a:pPr>
            <a:r>
              <a:rPr lang="en-US" sz="1800" baseline="0" dirty="0" smtClean="0"/>
              <a:t> (2) The longer you operate (the greater the fuel </a:t>
            </a:r>
            <a:r>
              <a:rPr lang="en-US" sz="1800" baseline="0" dirty="0" err="1" smtClean="0"/>
              <a:t>burnup</a:t>
            </a:r>
            <a:r>
              <a:rPr lang="en-US" sz="1800" baseline="0" dirty="0" smtClean="0"/>
              <a:t>) the more of the undesirable higher </a:t>
            </a:r>
            <a:r>
              <a:rPr lang="en-US" sz="1800" baseline="0" dirty="0" err="1" smtClean="0"/>
              <a:t>Pu</a:t>
            </a:r>
            <a:r>
              <a:rPr lang="en-US" sz="1800" baseline="0" dirty="0" smtClean="0"/>
              <a:t> isotopes you produce.</a:t>
            </a:r>
          </a:p>
          <a:p>
            <a:pPr lvl="1">
              <a:spcBef>
                <a:spcPts val="0"/>
              </a:spcBef>
              <a:spcAft>
                <a:spcPts val="0"/>
              </a:spcAft>
            </a:pPr>
            <a:r>
              <a:rPr lang="en-US" sz="1800" baseline="0" dirty="0" smtClean="0"/>
              <a:t> (3) There is a cost (higher </a:t>
            </a:r>
            <a:r>
              <a:rPr lang="en-US" sz="1800" baseline="0" dirty="0" err="1" smtClean="0"/>
              <a:t>Pu</a:t>
            </a:r>
            <a:r>
              <a:rPr lang="en-US" sz="1800" baseline="0" dirty="0" smtClean="0"/>
              <a:t> isotope production) associated with getting more 239Pu out.  At some point, the cost is no longer worth the added benefit.</a:t>
            </a:r>
          </a:p>
          <a:p>
            <a:pPr lvl="1"/>
            <a:endParaRPr lang="en-US" sz="1800" baseline="0" dirty="0" smtClean="0"/>
          </a:p>
          <a:p>
            <a:pPr lvl="1"/>
            <a:endParaRPr lang="en-US" sz="1800" baseline="0" dirty="0" smtClean="0"/>
          </a:p>
          <a:p>
            <a:r>
              <a:rPr lang="en-US" sz="1800" b="1" dirty="0" smtClean="0"/>
              <a:t> Which Pu isotopes decay by spontaneous fission?</a:t>
            </a:r>
          </a:p>
          <a:p>
            <a:pPr lvl="1"/>
            <a:r>
              <a:rPr lang="en-US" sz="1700" dirty="0"/>
              <a:t> </a:t>
            </a:r>
            <a:r>
              <a:rPr lang="en-US" sz="1700" dirty="0" smtClean="0"/>
              <a:t>All of them do but the main one of concern is 240Pu</a:t>
            </a:r>
          </a:p>
          <a:p>
            <a:r>
              <a:rPr lang="en-US" sz="1800" b="1" dirty="0" smtClean="0"/>
              <a:t> Which</a:t>
            </a:r>
            <a:r>
              <a:rPr lang="en-US" sz="1800" b="1" baseline="0" dirty="0" smtClean="0"/>
              <a:t> Pu isotope has a daughter product that is a very intense gamma emitter that comes in handy for detection purposes?</a:t>
            </a:r>
          </a:p>
          <a:p>
            <a:pPr lvl="1"/>
            <a:r>
              <a:rPr lang="en-US" sz="1700" b="1" dirty="0"/>
              <a:t> </a:t>
            </a:r>
            <a:r>
              <a:rPr lang="en-US" sz="1700" dirty="0" smtClean="0"/>
              <a:t>241Pu’s daughter—241Am</a:t>
            </a:r>
            <a:endParaRPr lang="en-US" sz="1700" b="1" baseline="0" dirty="0" smtClean="0"/>
          </a:p>
          <a:p>
            <a:r>
              <a:rPr lang="en-US" sz="1800" b="1" baseline="0" dirty="0" smtClean="0"/>
              <a:t> Which Pu isotope decays via both SF and alpha decay?</a:t>
            </a:r>
          </a:p>
          <a:p>
            <a:pPr lvl="1"/>
            <a:r>
              <a:rPr lang="en-US" sz="1700" dirty="0"/>
              <a:t> </a:t>
            </a:r>
            <a:r>
              <a:rPr lang="en-US" sz="1700" dirty="0" smtClean="0"/>
              <a:t>Again, 240Pu is the main one of concern</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6</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000" dirty="0" smtClean="0"/>
              <a:t> Here is a different way of looking at what we just saw.  </a:t>
            </a:r>
          </a:p>
          <a:p>
            <a:pPr lvl="1"/>
            <a:r>
              <a:rPr lang="en-US" sz="1800" dirty="0"/>
              <a:t> </a:t>
            </a:r>
            <a:r>
              <a:rPr lang="en-US" sz="1800" dirty="0" smtClean="0"/>
              <a:t>Basically, the higher</a:t>
            </a:r>
            <a:r>
              <a:rPr lang="en-US" sz="1800" baseline="0" dirty="0" smtClean="0"/>
              <a:t> the Burnup, the more higher level Pu isotopes you produce.  </a:t>
            </a:r>
          </a:p>
          <a:p>
            <a:pPr lvl="1"/>
            <a:r>
              <a:rPr lang="en-US" sz="1800" dirty="0"/>
              <a:t> </a:t>
            </a:r>
            <a:r>
              <a:rPr lang="en-US" sz="1800" baseline="0" dirty="0" smtClean="0"/>
              <a:t>Thus, you really want to limit the burnup of your fuel if you are trying to produce Pu for a weapon.</a:t>
            </a:r>
          </a:p>
          <a:p>
            <a:pPr lvl="1"/>
            <a:endParaRPr lang="en-US" sz="1800" dirty="0"/>
          </a:p>
          <a:p>
            <a:r>
              <a:rPr lang="en-US" sz="1900" dirty="0" smtClean="0"/>
              <a:t> As you can imagine, you can tell a lot about the history of the fuel by looking at the </a:t>
            </a:r>
            <a:r>
              <a:rPr lang="en-US" sz="1900" dirty="0" err="1" smtClean="0"/>
              <a:t>isotopics</a:t>
            </a:r>
            <a:r>
              <a:rPr lang="en-US" sz="1900" dirty="0" smtClean="0"/>
              <a:t>.</a:t>
            </a:r>
            <a:endParaRPr lang="en-US" sz="19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7</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smtClean="0"/>
              <a:t> There</a:t>
            </a:r>
            <a:r>
              <a:rPr lang="en-US" sz="1800" baseline="0" dirty="0" smtClean="0"/>
              <a:t> are some neat rules of thumb on this slide.</a:t>
            </a:r>
          </a:p>
          <a:p>
            <a:r>
              <a:rPr lang="en-US" sz="1800" dirty="0"/>
              <a:t> </a:t>
            </a:r>
            <a:r>
              <a:rPr lang="en-US" sz="1800" dirty="0" smtClean="0"/>
              <a:t>Of course, this doesn’t tell you the 239Pu content, just the total.  You’d still need to consider the </a:t>
            </a:r>
            <a:r>
              <a:rPr lang="en-US" sz="1800" dirty="0" err="1" smtClean="0"/>
              <a:t>isotopics</a:t>
            </a:r>
            <a:r>
              <a:rPr lang="en-US" sz="1800" dirty="0" smtClean="0"/>
              <a:t>.</a:t>
            </a:r>
            <a:endParaRPr lang="en-US" sz="180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1597522-3AA0-45D6-BCFB-857F3BFF2195}"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CFADCCB-7F75-481D-B0BC-5F872DFA27C7}"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642177-B08F-464D-84FE-297AD05C0AE9}"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23" descr="afsym"/>
          <p:cNvPicPr>
            <a:picLocks noChangeAspect="1" noChangeArrowheads="1"/>
          </p:cNvPicPr>
          <p:nvPr userDrawn="1"/>
        </p:nvPicPr>
        <p:blipFill>
          <a:blip r:embed="rId2" cstate="print"/>
          <a:srcRect l="12151" r="8411" b="30769"/>
          <a:stretch>
            <a:fillRect/>
          </a:stretch>
        </p:blipFill>
        <p:spPr bwMode="auto">
          <a:xfrm>
            <a:off x="0" y="76200"/>
            <a:ext cx="990600" cy="855663"/>
          </a:xfrm>
          <a:prstGeom prst="rect">
            <a:avLst/>
          </a:prstGeom>
          <a:noFill/>
          <a:ln w="9525">
            <a:noFill/>
            <a:miter lim="800000"/>
            <a:headEnd/>
            <a:tailEnd/>
          </a:ln>
        </p:spPr>
      </p:pic>
      <p:pic>
        <p:nvPicPr>
          <p:cNvPr id="5" name="Picture 17" descr="AFIT(good)"/>
          <p:cNvPicPr>
            <a:picLocks noChangeAspect="1" noChangeArrowheads="1"/>
          </p:cNvPicPr>
          <p:nvPr userDrawn="1"/>
        </p:nvPicPr>
        <p:blipFill>
          <a:blip r:embed="rId3" cstate="print">
            <a:duotone>
              <a:prstClr val="black"/>
              <a:srgbClr val="3333CC">
                <a:tint val="45000"/>
                <a:satMod val="400000"/>
              </a:srgbClr>
            </a:duotone>
          </a:blip>
          <a:srcRect/>
          <a:stretch>
            <a:fillRect/>
          </a:stretch>
        </p:blipFill>
        <p:spPr bwMode="auto">
          <a:xfrm>
            <a:off x="7772400" y="181752"/>
            <a:ext cx="1295400" cy="621388"/>
          </a:xfrm>
          <a:prstGeom prst="rect">
            <a:avLst/>
          </a:prstGeom>
          <a:noFill/>
          <a:ln w="9525">
            <a:noFill/>
            <a:miter lim="800000"/>
            <a:headEnd/>
            <a:tailEnd/>
          </a:ln>
        </p:spPr>
      </p:pic>
      <p:sp>
        <p:nvSpPr>
          <p:cNvPr id="6" name="Rectangle 10"/>
          <p:cNvSpPr>
            <a:spLocks noChangeArrowheads="1"/>
          </p:cNvSpPr>
          <p:nvPr userDrawn="1"/>
        </p:nvSpPr>
        <p:spPr bwMode="auto">
          <a:xfrm flipV="1">
            <a:off x="0" y="1049338"/>
            <a:ext cx="8607425" cy="92075"/>
          </a:xfrm>
          <a:prstGeom prst="rect">
            <a:avLst/>
          </a:prstGeom>
          <a:gradFill rotWithShape="0">
            <a:gsLst>
              <a:gs pos="0">
                <a:srgbClr val="3333CC"/>
              </a:gs>
              <a:gs pos="100000">
                <a:srgbClr val="DDDDDD"/>
              </a:gs>
            </a:gsLst>
            <a:lin ang="0" scaled="1"/>
          </a:gradFill>
          <a:ln w="9525">
            <a:noFill/>
            <a:miter lim="800000"/>
            <a:headEnd/>
            <a:tailEnd/>
          </a:ln>
        </p:spPr>
        <p:txBody>
          <a:bodyPr wrap="none" anchor="ctr"/>
          <a:lstStyle/>
          <a:p>
            <a:pPr algn="ctr" eaLnBrk="0" hangingPunct="0">
              <a:defRPr/>
            </a:pPr>
            <a:endParaRPr lang="en-US">
              <a:solidFill>
                <a:srgbClr val="000000"/>
              </a:solidFill>
            </a:endParaRPr>
          </a:p>
        </p:txBody>
      </p:sp>
      <p:sp>
        <p:nvSpPr>
          <p:cNvPr id="7" name="Title 1"/>
          <p:cNvSpPr>
            <a:spLocks noGrp="1"/>
          </p:cNvSpPr>
          <p:nvPr>
            <p:ph type="title"/>
          </p:nvPr>
        </p:nvSpPr>
        <p:spPr>
          <a:xfrm>
            <a:off x="1019665" y="76200"/>
            <a:ext cx="6629400" cy="914400"/>
          </a:xfrm>
        </p:spPr>
        <p:txBody>
          <a:bodyPr>
            <a:normAutofit/>
          </a:bodyPr>
          <a:lstStyle>
            <a:lvl1pPr>
              <a:defRPr sz="3200">
                <a:latin typeface="+mj-lt"/>
              </a:defRPr>
            </a:lvl1pPr>
          </a:lstStyle>
          <a:p>
            <a:r>
              <a:rPr lang="en-US" dirty="0" smtClean="0"/>
              <a:t>Click to edit Master title style</a:t>
            </a:r>
            <a:endParaRPr lang="en-US" dirty="0"/>
          </a:p>
        </p:txBody>
      </p:sp>
      <p:sp>
        <p:nvSpPr>
          <p:cNvPr id="8" name="Content Placeholder 2"/>
          <p:cNvSpPr>
            <a:spLocks noGrp="1"/>
          </p:cNvSpPr>
          <p:nvPr>
            <p:ph idx="1"/>
          </p:nvPr>
        </p:nvSpPr>
        <p:spPr>
          <a:xfrm>
            <a:off x="305584" y="1219200"/>
            <a:ext cx="8609816" cy="5181600"/>
          </a:xfrm>
        </p:spPr>
        <p:txBody>
          <a:bodyPr/>
          <a:lstStyle>
            <a:lvl1pPr>
              <a:lnSpc>
                <a:spcPts val="2600"/>
              </a:lnSpc>
              <a:defRPr sz="2400">
                <a:latin typeface="+mj-lt"/>
              </a:defRPr>
            </a:lvl1pPr>
            <a:lvl2pPr>
              <a:lnSpc>
                <a:spcPts val="2200"/>
              </a:lnSpc>
              <a:defRPr sz="2000">
                <a:latin typeface="+mj-lt"/>
              </a:defRPr>
            </a:lvl2pPr>
            <a:lvl3pPr>
              <a:lnSpc>
                <a:spcPts val="2000"/>
              </a:lnSpc>
              <a:defRPr sz="1800">
                <a:latin typeface="+mj-lt"/>
              </a:defRPr>
            </a:lvl3pPr>
            <a:lvl4pPr>
              <a:lnSpc>
                <a:spcPts val="2000"/>
              </a:lnSpc>
              <a:defRPr sz="1800">
                <a:latin typeface="+mj-lt"/>
              </a:defRPr>
            </a:lvl4pPr>
            <a:lvl5pPr>
              <a:lnSpc>
                <a:spcPts val="2000"/>
              </a:lnSpc>
              <a:defRPr sz="18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10"/>
          </p:nvPr>
        </p:nvSpPr>
        <p:spPr>
          <a:xfrm>
            <a:off x="8153400" y="6477000"/>
            <a:ext cx="685800" cy="254000"/>
          </a:xfrm>
        </p:spPr>
        <p:txBody>
          <a:bodyPr/>
          <a:lstStyle>
            <a:lvl1pPr>
              <a:defRPr baseline="0">
                <a:solidFill>
                  <a:schemeClr val="bg1">
                    <a:lumMod val="50000"/>
                  </a:schemeClr>
                </a:solidFill>
              </a:defRPr>
            </a:lvl1pPr>
          </a:lstStyle>
          <a:p>
            <a:pPr>
              <a:defRPr/>
            </a:pPr>
            <a:fld id="{76F04BF1-2421-4B87-9D3B-4CE200B1E0D4}" type="slidenum">
              <a:rPr lang="en-US"/>
              <a:pPr>
                <a:defRPr/>
              </a:pPr>
              <a:t>‹#›</a:t>
            </a:fld>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DCCC122-DBC5-4662-ADE7-E90384C8C0F0}"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13F329F-550A-4B39-8043-2B07BA3090E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A13E9A3-087D-4C2B-ACAE-57EC6D05CD10}"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FAA24EC-F413-4E74-BBC7-4B8A157DAABB}"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711DCAC-A04D-4864-B838-9DF2A3DB39AB}"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E2B6E9F-112B-4B93-866C-04963C49C83D}"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7889B09-BDDB-4731-9CE6-FB7290662C39}"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2F5574F4-43EA-4AB7-8006-0862DA29D8B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6.xml"/><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1.wmf"/><Relationship Id="rId4" Type="http://schemas.openxmlformats.org/officeDocument/2006/relationships/oleObject" Target="../embeddings/oleObject2.bin"/><Relationship Id="rId9" Type="http://schemas.openxmlformats.org/officeDocument/2006/relationships/image" Target="../media/image13.wm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2"/>
          <p:cNvSpPr txBox="1">
            <a:spLocks noChangeArrowheads="1"/>
          </p:cNvSpPr>
          <p:nvPr/>
        </p:nvSpPr>
        <p:spPr bwMode="auto">
          <a:xfrm>
            <a:off x="609600" y="330200"/>
            <a:ext cx="8153400" cy="777875"/>
          </a:xfrm>
          <a:prstGeom prst="rect">
            <a:avLst/>
          </a:prstGeom>
          <a:noFill/>
          <a:ln w="9525">
            <a:noFill/>
            <a:miter lim="800000"/>
            <a:headEnd/>
            <a:tailEnd/>
          </a:ln>
          <a:effectLst/>
        </p:spPr>
        <p:txBody>
          <a:bodyPr lIns="100303" tIns="50151" rIns="100303" bIns="50151">
            <a:spAutoFit/>
          </a:bodyPr>
          <a:lstStyle/>
          <a:p>
            <a:pPr defTabSz="1003300" fontAlgn="auto">
              <a:spcBef>
                <a:spcPts val="0"/>
              </a:spcBef>
              <a:spcAft>
                <a:spcPts val="0"/>
              </a:spcAft>
              <a:defRPr/>
            </a:pPr>
            <a:r>
              <a:rPr lang="en-US" sz="4400" b="1" dirty="0">
                <a:solidFill>
                  <a:srgbClr val="000066"/>
                </a:solidFill>
                <a:effectLst>
                  <a:outerShdw blurRad="38100" dist="38100" dir="2700000" algn="tl">
                    <a:srgbClr val="C0C0C0"/>
                  </a:outerShdw>
                </a:effectLst>
                <a:latin typeface="+mn-lt"/>
                <a:cs typeface="+mn-cs"/>
              </a:rPr>
              <a:t>Air Force Institute of Technology</a:t>
            </a:r>
            <a:endParaRPr lang="en-US" sz="4400" b="1" dirty="0">
              <a:effectLst>
                <a:outerShdw blurRad="38100" dist="38100" dir="2700000" algn="tl">
                  <a:srgbClr val="C0C0C0"/>
                </a:outerShdw>
              </a:effectLst>
              <a:latin typeface="+mn-lt"/>
              <a:cs typeface="+mn-cs"/>
            </a:endParaRPr>
          </a:p>
        </p:txBody>
      </p:sp>
      <p:pic>
        <p:nvPicPr>
          <p:cNvPr id="3076" name="Picture 3"/>
          <p:cNvPicPr>
            <a:picLocks noChangeAspect="1" noChangeArrowheads="1"/>
          </p:cNvPicPr>
          <p:nvPr/>
        </p:nvPicPr>
        <p:blipFill>
          <a:blip r:embed="rId3" cstate="print"/>
          <a:srcRect l="1755" r="-2144" b="-21831"/>
          <a:stretch>
            <a:fillRect/>
          </a:stretch>
        </p:blipFill>
        <p:spPr bwMode="auto">
          <a:xfrm>
            <a:off x="404813" y="2163763"/>
            <a:ext cx="4319587" cy="3627437"/>
          </a:xfrm>
          <a:prstGeom prst="rect">
            <a:avLst/>
          </a:prstGeom>
          <a:solidFill>
            <a:schemeClr val="bg1"/>
          </a:solidFill>
          <a:ln w="9525">
            <a:noFill/>
            <a:miter lim="800000"/>
            <a:headEnd/>
            <a:tailEnd/>
          </a:ln>
        </p:spPr>
      </p:pic>
      <p:pic>
        <p:nvPicPr>
          <p:cNvPr id="3077" name="Picture 6" descr="shield"/>
          <p:cNvPicPr>
            <a:picLocks noChangeAspect="1" noChangeArrowheads="1"/>
          </p:cNvPicPr>
          <p:nvPr/>
        </p:nvPicPr>
        <p:blipFill>
          <a:blip r:embed="rId4" cstate="print"/>
          <a:srcRect/>
          <a:stretch>
            <a:fillRect/>
          </a:stretch>
        </p:blipFill>
        <p:spPr bwMode="auto">
          <a:xfrm>
            <a:off x="2020888" y="2076450"/>
            <a:ext cx="1031875" cy="1154113"/>
          </a:xfrm>
          <a:prstGeom prst="rect">
            <a:avLst/>
          </a:prstGeom>
          <a:noFill/>
          <a:ln w="9525">
            <a:noFill/>
            <a:miter lim="800000"/>
            <a:headEnd/>
            <a:tailEnd/>
          </a:ln>
        </p:spPr>
      </p:pic>
      <p:pic>
        <p:nvPicPr>
          <p:cNvPr id="3078" name="Picture 17"/>
          <p:cNvPicPr>
            <a:picLocks noChangeAspect="1" noChangeArrowheads="1"/>
          </p:cNvPicPr>
          <p:nvPr/>
        </p:nvPicPr>
        <p:blipFill>
          <a:blip r:embed="rId5" cstate="print"/>
          <a:srcRect/>
          <a:stretch>
            <a:fillRect/>
          </a:stretch>
        </p:blipFill>
        <p:spPr bwMode="auto">
          <a:xfrm>
            <a:off x="63500" y="6183313"/>
            <a:ext cx="9004300" cy="565150"/>
          </a:xfrm>
          <a:prstGeom prst="rect">
            <a:avLst/>
          </a:prstGeom>
          <a:noFill/>
          <a:ln w="9525">
            <a:noFill/>
            <a:miter lim="800000"/>
            <a:headEnd/>
            <a:tailEnd/>
          </a:ln>
        </p:spPr>
      </p:pic>
      <p:sp>
        <p:nvSpPr>
          <p:cNvPr id="3079" name="Text Box 4"/>
          <p:cNvSpPr txBox="1">
            <a:spLocks noChangeArrowheads="1"/>
          </p:cNvSpPr>
          <p:nvPr/>
        </p:nvSpPr>
        <p:spPr bwMode="auto">
          <a:xfrm>
            <a:off x="514350" y="5715000"/>
            <a:ext cx="8099425" cy="400050"/>
          </a:xfrm>
          <a:prstGeom prst="rect">
            <a:avLst/>
          </a:prstGeom>
          <a:noFill/>
          <a:ln w="9525">
            <a:noFill/>
            <a:miter lim="800000"/>
            <a:headEnd/>
            <a:tailEnd/>
          </a:ln>
        </p:spPr>
        <p:txBody>
          <a:bodyPr lIns="91416" tIns="45708" rIns="91416" bIns="45708">
            <a:spAutoFit/>
          </a:bodyPr>
          <a:lstStyle/>
          <a:p>
            <a:pPr algn="ctr" eaLnBrk="0" hangingPunct="0"/>
            <a:r>
              <a:rPr lang="en-US" sz="2000" b="1" i="1">
                <a:latin typeface="Calibri" pitchFamily="34" charset="0"/>
              </a:rPr>
              <a:t>E d u c a t i n g   t h e   W o r l d ’s   B e s t  M i l i t a r y</a:t>
            </a:r>
          </a:p>
        </p:txBody>
      </p:sp>
      <p:sp>
        <p:nvSpPr>
          <p:cNvPr id="15" name="Text Box 2"/>
          <p:cNvSpPr txBox="1">
            <a:spLocks noChangeArrowheads="1"/>
          </p:cNvSpPr>
          <p:nvPr/>
        </p:nvSpPr>
        <p:spPr bwMode="auto">
          <a:xfrm>
            <a:off x="368300" y="1054100"/>
            <a:ext cx="8153400" cy="469900"/>
          </a:xfrm>
          <a:prstGeom prst="rect">
            <a:avLst/>
          </a:prstGeom>
          <a:noFill/>
          <a:ln w="9525">
            <a:noFill/>
            <a:miter lim="800000"/>
            <a:headEnd/>
            <a:tailEnd/>
          </a:ln>
          <a:effectLst/>
        </p:spPr>
        <p:txBody>
          <a:bodyPr lIns="100303" tIns="50151" rIns="100303" bIns="50151">
            <a:spAutoFit/>
          </a:bodyPr>
          <a:lstStyle/>
          <a:p>
            <a:pPr algn="ctr" defTabSz="1003300" fontAlgn="auto">
              <a:spcBef>
                <a:spcPts val="0"/>
              </a:spcBef>
              <a:spcAft>
                <a:spcPts val="0"/>
              </a:spcAft>
              <a:defRPr/>
            </a:pPr>
            <a:r>
              <a:rPr lang="en-US" sz="2400" b="1" dirty="0">
                <a:solidFill>
                  <a:srgbClr val="000066"/>
                </a:solidFill>
                <a:effectLst>
                  <a:outerShdw blurRad="38100" dist="38100" dir="2700000" algn="tl">
                    <a:srgbClr val="C0C0C0"/>
                  </a:outerShdw>
                </a:effectLst>
                <a:latin typeface="+mn-lt"/>
                <a:cs typeface="+mn-cs"/>
              </a:rPr>
              <a:t>NENG 791 – Proliferation of Weapons of Mass Destruction</a:t>
            </a:r>
            <a:endParaRPr lang="en-US" sz="2400" b="1" dirty="0">
              <a:effectLst>
                <a:outerShdw blurRad="38100" dist="38100" dir="2700000" algn="tl">
                  <a:srgbClr val="C0C0C0"/>
                </a:outerShdw>
              </a:effectLst>
              <a:latin typeface="+mn-lt"/>
              <a:cs typeface="+mn-cs"/>
            </a:endParaRPr>
          </a:p>
        </p:txBody>
      </p:sp>
      <p:sp>
        <p:nvSpPr>
          <p:cNvPr id="11" name="Text Box 7"/>
          <p:cNvSpPr txBox="1">
            <a:spLocks noChangeArrowheads="1"/>
          </p:cNvSpPr>
          <p:nvPr/>
        </p:nvSpPr>
        <p:spPr bwMode="auto">
          <a:xfrm>
            <a:off x="4038600" y="1670948"/>
            <a:ext cx="5029200" cy="1623035"/>
          </a:xfrm>
          <a:prstGeom prst="rect">
            <a:avLst/>
          </a:prstGeom>
          <a:solidFill>
            <a:srgbClr val="FFFFFF"/>
          </a:solidFill>
          <a:ln w="9525">
            <a:noFill/>
            <a:miter lim="800000"/>
            <a:headEnd/>
            <a:tailEnd/>
          </a:ln>
          <a:effectLst/>
        </p:spPr>
        <p:txBody>
          <a:bodyPr wrap="square" lIns="83338" tIns="41669" rIns="83338" bIns="41669">
            <a:spAutoFit/>
          </a:bodyPr>
          <a:lstStyle/>
          <a:p>
            <a:pPr algn="ctr" eaLnBrk="0" fontAlgn="auto" hangingPunct="0">
              <a:spcBef>
                <a:spcPts val="0"/>
              </a:spcBef>
              <a:spcAft>
                <a:spcPts val="0"/>
              </a:spcAft>
              <a:defRPr/>
            </a:pPr>
            <a:r>
              <a:rPr lang="en-US" sz="2400" kern="0" dirty="0">
                <a:solidFill>
                  <a:sysClr val="windowText" lastClr="000000"/>
                </a:solidFill>
                <a:cs typeface="+mn-cs"/>
              </a:rPr>
              <a:t/>
            </a:r>
            <a:br>
              <a:rPr lang="en-US" sz="2400" kern="0" dirty="0">
                <a:solidFill>
                  <a:sysClr val="windowText" lastClr="000000"/>
                </a:solidFill>
                <a:cs typeface="+mn-cs"/>
              </a:rPr>
            </a:br>
            <a:r>
              <a:rPr lang="en-US" sz="3600" b="1" kern="0" dirty="0" smtClean="0">
                <a:solidFill>
                  <a:srgbClr val="000066"/>
                </a:solidFill>
                <a:effectLst>
                  <a:outerShdw blurRad="38100" dist="38100" dir="2700000" algn="tl">
                    <a:srgbClr val="C0C0C0"/>
                  </a:outerShdw>
                </a:effectLst>
                <a:latin typeface="Calibri" pitchFamily="34" charset="0"/>
                <a:cs typeface="+mn-cs"/>
              </a:rPr>
              <a:t>Plutonium Production</a:t>
            </a:r>
            <a:endParaRPr lang="en-US" sz="3600" b="1" kern="0" dirty="0">
              <a:solidFill>
                <a:srgbClr val="000066"/>
              </a:solidFill>
              <a:effectLst>
                <a:outerShdw blurRad="38100" dist="38100" dir="2700000" algn="tl">
                  <a:srgbClr val="C0C0C0"/>
                </a:outerShdw>
              </a:effectLst>
              <a:latin typeface="Calibri" pitchFamily="34" charset="0"/>
              <a:cs typeface="+mn-cs"/>
            </a:endParaRPr>
          </a:p>
          <a:p>
            <a:pPr algn="ctr" eaLnBrk="0" fontAlgn="auto" hangingPunct="0">
              <a:spcBef>
                <a:spcPts val="0"/>
              </a:spcBef>
              <a:spcAft>
                <a:spcPts val="0"/>
              </a:spcAft>
              <a:defRPr/>
            </a:pPr>
            <a:endParaRPr lang="en-US" sz="2000" kern="0" dirty="0" smtClean="0">
              <a:solidFill>
                <a:sysClr val="windowText" lastClr="000000"/>
              </a:solidFill>
              <a:effectLst>
                <a:outerShdw blurRad="38100" dist="38100" dir="2700000" algn="tl">
                  <a:srgbClr val="C0C0C0"/>
                </a:outerShdw>
              </a:effectLst>
              <a:cs typeface="+mn-cs"/>
            </a:endParaRPr>
          </a:p>
          <a:p>
            <a:pPr algn="ctr" eaLnBrk="0" fontAlgn="auto" hangingPunct="0">
              <a:spcBef>
                <a:spcPts val="0"/>
              </a:spcBef>
              <a:spcAft>
                <a:spcPts val="0"/>
              </a:spcAft>
              <a:defRPr/>
            </a:pPr>
            <a:r>
              <a:rPr lang="en-US" sz="2000" kern="0" smtClean="0">
                <a:solidFill>
                  <a:sysClr val="windowText" lastClr="000000"/>
                </a:solidFill>
                <a:effectLst>
                  <a:outerShdw blurRad="38100" dist="38100" dir="2700000" algn="tl">
                    <a:srgbClr val="C0C0C0"/>
                  </a:outerShdw>
                </a:effectLst>
                <a:cs typeface="+mn-cs"/>
              </a:rPr>
              <a:t>LTC Buck O’Day</a:t>
            </a:r>
            <a:endParaRPr lang="en-US" sz="2000" kern="0" dirty="0">
              <a:solidFill>
                <a:sysClr val="windowText" lastClr="000000"/>
              </a:solidFill>
              <a:effectLst>
                <a:outerShdw blurRad="38100" dist="38100" dir="2700000" algn="tl">
                  <a:srgbClr val="C0C0C0"/>
                </a:outerShdw>
              </a:effectLst>
              <a:cs typeface="+mn-cs"/>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Relevant Plutonium Isotopes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9</a:t>
            </a:fld>
            <a:endParaRPr lang="en-US" dirty="0"/>
          </a:p>
        </p:txBody>
      </p:sp>
      <p:pic>
        <p:nvPicPr>
          <p:cNvPr id="60418" name="Picture 2"/>
          <p:cNvPicPr>
            <a:picLocks noChangeAspect="1" noChangeArrowheads="1"/>
          </p:cNvPicPr>
          <p:nvPr/>
        </p:nvPicPr>
        <p:blipFill>
          <a:blip r:embed="rId3" cstate="print"/>
          <a:srcRect/>
          <a:stretch>
            <a:fillRect/>
          </a:stretch>
        </p:blipFill>
        <p:spPr bwMode="auto">
          <a:xfrm>
            <a:off x="533400" y="1143000"/>
            <a:ext cx="8153400" cy="3652957"/>
          </a:xfrm>
          <a:prstGeom prst="rect">
            <a:avLst/>
          </a:prstGeom>
          <a:noFill/>
          <a:ln w="9525">
            <a:noFill/>
            <a:miter lim="800000"/>
            <a:headEnd/>
            <a:tailEnd/>
          </a:ln>
        </p:spPr>
      </p:pic>
      <p:pic>
        <p:nvPicPr>
          <p:cNvPr id="60419" name="Picture 3"/>
          <p:cNvPicPr>
            <a:picLocks noChangeAspect="1" noChangeArrowheads="1"/>
          </p:cNvPicPr>
          <p:nvPr/>
        </p:nvPicPr>
        <p:blipFill>
          <a:blip r:embed="rId4" cstate="print"/>
          <a:srcRect/>
          <a:stretch>
            <a:fillRect/>
          </a:stretch>
        </p:blipFill>
        <p:spPr bwMode="auto">
          <a:xfrm>
            <a:off x="76200" y="4343400"/>
            <a:ext cx="8967788" cy="238872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Production of </a:t>
            </a:r>
            <a:r>
              <a:rPr lang="en-US" dirty="0" err="1" smtClean="0"/>
              <a:t>WGPu</a:t>
            </a:r>
            <a:endParaRPr lang="en-US" dirty="0"/>
          </a:p>
        </p:txBody>
      </p:sp>
      <p:sp>
        <p:nvSpPr>
          <p:cNvPr id="3" name="Content Placeholder 2"/>
          <p:cNvSpPr>
            <a:spLocks noGrp="1"/>
          </p:cNvSpPr>
          <p:nvPr>
            <p:ph idx="1"/>
          </p:nvPr>
        </p:nvSpPr>
        <p:spPr/>
        <p:txBody>
          <a:bodyPr/>
          <a:lstStyle/>
          <a:p>
            <a:r>
              <a:rPr lang="en-US" dirty="0" smtClean="0"/>
              <a:t>At least 94% </a:t>
            </a:r>
            <a:r>
              <a:rPr lang="en-US" baseline="30000" dirty="0" smtClean="0"/>
              <a:t>239</a:t>
            </a:r>
            <a:r>
              <a:rPr lang="en-US" dirty="0" smtClean="0"/>
              <a:t>Pu</a:t>
            </a:r>
          </a:p>
          <a:p>
            <a:r>
              <a:rPr lang="en-US" dirty="0" smtClean="0"/>
              <a:t>Typically generate in weeks to months in a reactor</a:t>
            </a:r>
          </a:p>
          <a:p>
            <a:pPr lvl="1"/>
            <a:r>
              <a:rPr lang="en-US" dirty="0" smtClean="0"/>
              <a:t>Frequent refueling required for optimum production</a:t>
            </a:r>
          </a:p>
          <a:p>
            <a:pPr lvl="1"/>
            <a:r>
              <a:rPr lang="en-US" dirty="0" smtClean="0"/>
              <a:t>Separating isotopes is a nontrivial effort</a:t>
            </a:r>
          </a:p>
          <a:p>
            <a:r>
              <a:rPr lang="en-US" dirty="0" smtClean="0"/>
              <a:t>Typically affects power production</a:t>
            </a:r>
          </a:p>
          <a:p>
            <a:r>
              <a:rPr lang="en-US" dirty="0" smtClean="0"/>
              <a:t>Comparison of weapons and reactor grade </a:t>
            </a:r>
            <a:r>
              <a:rPr lang="en-US" dirty="0" err="1" smtClean="0"/>
              <a:t>isotopics</a:t>
            </a:r>
            <a:r>
              <a:rPr lang="en-US" dirty="0" smtClean="0"/>
              <a:t>:</a:t>
            </a:r>
          </a:p>
          <a:p>
            <a:endParaRPr lang="en-US" dirty="0" smtClean="0"/>
          </a:p>
          <a:p>
            <a:endParaRPr lang="en-US" dirty="0" smtClean="0"/>
          </a:p>
          <a:p>
            <a:endParaRPr lang="en-US" dirty="0" smtClean="0"/>
          </a:p>
          <a:p>
            <a:endParaRPr lang="en-US" dirty="0" smtClean="0"/>
          </a:p>
          <a:p>
            <a:endParaRPr lang="en-US" dirty="0" smtClean="0"/>
          </a:p>
          <a:p>
            <a:endParaRPr lang="en-US" dirty="0" smtClean="0"/>
          </a:p>
          <a:p>
            <a:pPr lvl="1"/>
            <a:r>
              <a:rPr lang="en-US" dirty="0" err="1" smtClean="0"/>
              <a:t>WGPu</a:t>
            </a:r>
            <a:r>
              <a:rPr lang="en-US" dirty="0" smtClean="0"/>
              <a:t> &lt; 7% </a:t>
            </a:r>
            <a:r>
              <a:rPr lang="en-US" baseline="30000" dirty="0" smtClean="0"/>
              <a:t>240</a:t>
            </a:r>
            <a:r>
              <a:rPr lang="en-US" dirty="0" smtClean="0"/>
              <a:t>Pu</a:t>
            </a:r>
          </a:p>
          <a:p>
            <a:pPr lvl="1"/>
            <a:r>
              <a:rPr lang="en-US" dirty="0" err="1" smtClean="0"/>
              <a:t>RGPu</a:t>
            </a:r>
            <a:r>
              <a:rPr lang="en-US" dirty="0" smtClean="0"/>
              <a:t> &gt; 18% </a:t>
            </a:r>
            <a:r>
              <a:rPr lang="en-US" baseline="30000" dirty="0" smtClean="0"/>
              <a:t>240</a:t>
            </a:r>
            <a:r>
              <a:rPr lang="en-US" dirty="0" smtClean="0"/>
              <a:t>Pu</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10</a:t>
            </a:fld>
            <a:endParaRPr lang="en-US" dirty="0"/>
          </a:p>
        </p:txBody>
      </p:sp>
      <p:pic>
        <p:nvPicPr>
          <p:cNvPr id="61442" name="Picture 2"/>
          <p:cNvPicPr>
            <a:picLocks noChangeAspect="1" noChangeArrowheads="1"/>
          </p:cNvPicPr>
          <p:nvPr/>
        </p:nvPicPr>
        <p:blipFill>
          <a:blip r:embed="rId3" cstate="print"/>
          <a:srcRect/>
          <a:stretch>
            <a:fillRect/>
          </a:stretch>
        </p:blipFill>
        <p:spPr bwMode="auto">
          <a:xfrm>
            <a:off x="914400" y="3505200"/>
            <a:ext cx="7162800" cy="238327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Plutonium Production in Reactors</a:t>
            </a:r>
            <a:br>
              <a:rPr lang="en-US" dirty="0" smtClean="0"/>
            </a:br>
            <a:r>
              <a:rPr lang="en-US" dirty="0" smtClean="0"/>
              <a:t>Overview </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11</a:t>
            </a:fld>
            <a:endParaRPr lang="en-US" dirty="0"/>
          </a:p>
        </p:txBody>
      </p:sp>
      <p:pic>
        <p:nvPicPr>
          <p:cNvPr id="5" name="Picture 4" descr="4-5 Production in Reactors.png"/>
          <p:cNvPicPr>
            <a:picLocks noChangeAspect="1"/>
          </p:cNvPicPr>
          <p:nvPr/>
        </p:nvPicPr>
        <p:blipFill>
          <a:blip r:embed="rId3" cstate="print"/>
          <a:stretch>
            <a:fillRect/>
          </a:stretch>
        </p:blipFill>
        <p:spPr>
          <a:xfrm>
            <a:off x="1600200" y="1295400"/>
            <a:ext cx="5998170" cy="5217586"/>
          </a:xfrm>
          <a:prstGeom prst="rect">
            <a:avLst/>
          </a:prstGeom>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Generation I Reactor Plutonium Production</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12</a:t>
            </a:fld>
            <a:endParaRPr lang="en-US" dirty="0"/>
          </a:p>
        </p:txBody>
      </p:sp>
      <p:pic>
        <p:nvPicPr>
          <p:cNvPr id="30722" name="Picture 2"/>
          <p:cNvPicPr>
            <a:picLocks noChangeAspect="1" noChangeArrowheads="1"/>
          </p:cNvPicPr>
          <p:nvPr/>
        </p:nvPicPr>
        <p:blipFill>
          <a:blip r:embed="rId3" cstate="print"/>
          <a:srcRect l="13200" t="11200" r="6400"/>
          <a:stretch>
            <a:fillRect/>
          </a:stretch>
        </p:blipFill>
        <p:spPr bwMode="auto">
          <a:xfrm>
            <a:off x="609600" y="1219200"/>
            <a:ext cx="4967417" cy="4114800"/>
          </a:xfrm>
          <a:prstGeom prst="rect">
            <a:avLst/>
          </a:prstGeom>
          <a:noFill/>
          <a:ln w="9525">
            <a:noFill/>
            <a:miter lim="800000"/>
            <a:headEnd/>
            <a:tailEnd/>
          </a:ln>
        </p:spPr>
      </p:pic>
      <p:pic>
        <p:nvPicPr>
          <p:cNvPr id="30723" name="Picture 3"/>
          <p:cNvPicPr>
            <a:picLocks noChangeAspect="1" noChangeArrowheads="1"/>
          </p:cNvPicPr>
          <p:nvPr/>
        </p:nvPicPr>
        <p:blipFill>
          <a:blip r:embed="rId4" cstate="print"/>
          <a:srcRect l="25442" t="13333" r="27915"/>
          <a:stretch>
            <a:fillRect/>
          </a:stretch>
        </p:blipFill>
        <p:spPr bwMode="auto">
          <a:xfrm>
            <a:off x="6477000" y="3733800"/>
            <a:ext cx="2133600" cy="2521527"/>
          </a:xfrm>
          <a:prstGeom prst="rect">
            <a:avLst/>
          </a:prstGeom>
          <a:noFill/>
          <a:ln w="9525">
            <a:noFill/>
            <a:miter lim="800000"/>
            <a:headEnd/>
            <a:tailEnd/>
          </a:ln>
        </p:spPr>
      </p:pic>
      <p:sp>
        <p:nvSpPr>
          <p:cNvPr id="7" name="TextBox 6"/>
          <p:cNvSpPr txBox="1"/>
          <p:nvPr/>
        </p:nvSpPr>
        <p:spPr>
          <a:xfrm>
            <a:off x="1524000" y="5257800"/>
            <a:ext cx="3108415" cy="338554"/>
          </a:xfrm>
          <a:prstGeom prst="rect">
            <a:avLst/>
          </a:prstGeom>
          <a:noFill/>
        </p:spPr>
        <p:txBody>
          <a:bodyPr wrap="none" rtlCol="0">
            <a:spAutoFit/>
          </a:bodyPr>
          <a:lstStyle/>
          <a:p>
            <a:r>
              <a:rPr lang="en-US" sz="1600" b="1" dirty="0" smtClean="0">
                <a:latin typeface="+mj-lt"/>
              </a:rPr>
              <a:t>Schematic of X-10 reactor at ORNL</a:t>
            </a:r>
            <a:endParaRPr lang="en-US" sz="1600" b="1" dirty="0">
              <a:latin typeface="+mj-lt"/>
            </a:endParaRPr>
          </a:p>
        </p:txBody>
      </p:sp>
      <p:sp>
        <p:nvSpPr>
          <p:cNvPr id="8" name="TextBox 7"/>
          <p:cNvSpPr txBox="1"/>
          <p:nvPr/>
        </p:nvSpPr>
        <p:spPr>
          <a:xfrm>
            <a:off x="6554730" y="6214646"/>
            <a:ext cx="1903470" cy="338554"/>
          </a:xfrm>
          <a:prstGeom prst="rect">
            <a:avLst/>
          </a:prstGeom>
          <a:noFill/>
        </p:spPr>
        <p:txBody>
          <a:bodyPr wrap="none" rtlCol="0">
            <a:spAutoFit/>
          </a:bodyPr>
          <a:lstStyle/>
          <a:p>
            <a:r>
              <a:rPr lang="en-US" sz="1600" b="1" dirty="0" smtClean="0">
                <a:latin typeface="+mj-lt"/>
              </a:rPr>
              <a:t>Slug pushers at X-10</a:t>
            </a:r>
            <a:endParaRPr lang="en-US" sz="1600" b="1" dirty="0">
              <a:latin typeface="+mj-lt"/>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13</a:t>
            </a:fld>
            <a:endParaRPr lang="en-US" dirty="0"/>
          </a:p>
        </p:txBody>
      </p:sp>
      <p:pic>
        <p:nvPicPr>
          <p:cNvPr id="31746" name="Picture 2"/>
          <p:cNvPicPr>
            <a:picLocks noChangeAspect="1" noChangeArrowheads="1"/>
          </p:cNvPicPr>
          <p:nvPr/>
        </p:nvPicPr>
        <p:blipFill>
          <a:blip r:embed="rId3" cstate="print"/>
          <a:srcRect l="1306" t="23056" r="5000" b="12500"/>
          <a:stretch>
            <a:fillRect/>
          </a:stretch>
        </p:blipFill>
        <p:spPr bwMode="auto">
          <a:xfrm>
            <a:off x="381001" y="1219200"/>
            <a:ext cx="5317666" cy="2743200"/>
          </a:xfrm>
          <a:prstGeom prst="rect">
            <a:avLst/>
          </a:prstGeom>
          <a:noFill/>
          <a:ln w="9525">
            <a:noFill/>
            <a:miter lim="800000"/>
            <a:headEnd/>
            <a:tailEnd/>
          </a:ln>
        </p:spPr>
      </p:pic>
      <p:pic>
        <p:nvPicPr>
          <p:cNvPr id="31747" name="Picture 3"/>
          <p:cNvPicPr>
            <a:picLocks noChangeAspect="1" noChangeArrowheads="1"/>
          </p:cNvPicPr>
          <p:nvPr/>
        </p:nvPicPr>
        <p:blipFill>
          <a:blip r:embed="rId4" cstate="print"/>
          <a:srcRect t="13869" r="16712"/>
          <a:stretch>
            <a:fillRect/>
          </a:stretch>
        </p:blipFill>
        <p:spPr bwMode="auto">
          <a:xfrm>
            <a:off x="457200" y="4267200"/>
            <a:ext cx="2895600" cy="2247900"/>
          </a:xfrm>
          <a:prstGeom prst="rect">
            <a:avLst/>
          </a:prstGeom>
          <a:noFill/>
          <a:ln w="9525">
            <a:noFill/>
            <a:miter lim="800000"/>
            <a:headEnd/>
            <a:tailEnd/>
          </a:ln>
        </p:spPr>
      </p:pic>
      <p:sp>
        <p:nvSpPr>
          <p:cNvPr id="7" name="TextBox 6"/>
          <p:cNvSpPr txBox="1"/>
          <p:nvPr/>
        </p:nvSpPr>
        <p:spPr>
          <a:xfrm>
            <a:off x="457200" y="3886200"/>
            <a:ext cx="3810000" cy="338554"/>
          </a:xfrm>
          <a:prstGeom prst="rect">
            <a:avLst/>
          </a:prstGeom>
          <a:noFill/>
        </p:spPr>
        <p:txBody>
          <a:bodyPr wrap="square" rtlCol="0">
            <a:spAutoFit/>
          </a:bodyPr>
          <a:lstStyle/>
          <a:p>
            <a:r>
              <a:rPr lang="en-US" sz="1600" b="1" dirty="0" smtClean="0">
                <a:latin typeface="+mj-lt"/>
              </a:rPr>
              <a:t>Pressurized water reactor (PWR) schematic</a:t>
            </a:r>
            <a:endParaRPr lang="en-US" sz="1600" b="1" dirty="0">
              <a:latin typeface="+mj-lt"/>
            </a:endParaRPr>
          </a:p>
        </p:txBody>
      </p:sp>
      <p:sp>
        <p:nvSpPr>
          <p:cNvPr id="8" name="TextBox 7"/>
          <p:cNvSpPr txBox="1"/>
          <p:nvPr/>
        </p:nvSpPr>
        <p:spPr>
          <a:xfrm>
            <a:off x="457200" y="6290846"/>
            <a:ext cx="3810000" cy="338554"/>
          </a:xfrm>
          <a:prstGeom prst="rect">
            <a:avLst/>
          </a:prstGeom>
          <a:noFill/>
        </p:spPr>
        <p:txBody>
          <a:bodyPr wrap="square" rtlCol="0">
            <a:spAutoFit/>
          </a:bodyPr>
          <a:lstStyle/>
          <a:p>
            <a:r>
              <a:rPr lang="en-US" sz="1600" b="1" dirty="0" smtClean="0">
                <a:latin typeface="+mj-lt"/>
              </a:rPr>
              <a:t>Boiling water reactor (BWR) schematic</a:t>
            </a:r>
            <a:endParaRPr lang="en-US" sz="1600" b="1" dirty="0">
              <a:latin typeface="+mj-lt"/>
            </a:endParaRPr>
          </a:p>
        </p:txBody>
      </p:sp>
      <p:sp>
        <p:nvSpPr>
          <p:cNvPr id="9" name="Content Placeholder 2"/>
          <p:cNvSpPr>
            <a:spLocks noGrp="1"/>
          </p:cNvSpPr>
          <p:nvPr>
            <p:ph idx="1"/>
          </p:nvPr>
        </p:nvSpPr>
        <p:spPr>
          <a:xfrm>
            <a:off x="5791200" y="1219200"/>
            <a:ext cx="3200400" cy="5181600"/>
          </a:xfrm>
        </p:spPr>
        <p:txBody>
          <a:bodyPr/>
          <a:lstStyle/>
          <a:p>
            <a:r>
              <a:rPr lang="en-US" sz="1800" dirty="0" smtClean="0"/>
              <a:t>Nearly all of the 400+ worldwide reactor systems are Generation II</a:t>
            </a:r>
          </a:p>
          <a:p>
            <a:r>
              <a:rPr lang="en-US" sz="1800" dirty="0" smtClean="0"/>
              <a:t>PWR </a:t>
            </a:r>
          </a:p>
          <a:p>
            <a:pPr lvl="1"/>
            <a:r>
              <a:rPr lang="en-US" sz="1400" dirty="0" smtClean="0"/>
              <a:t>Two loop system</a:t>
            </a:r>
          </a:p>
          <a:p>
            <a:pPr lvl="1"/>
            <a:r>
              <a:rPr lang="en-US" sz="1400" dirty="0" smtClean="0"/>
              <a:t>High pressure in reactor core to maintain water below boiling point</a:t>
            </a:r>
          </a:p>
          <a:p>
            <a:pPr lvl="1"/>
            <a:r>
              <a:rPr lang="en-US" sz="1400" dirty="0" smtClean="0"/>
              <a:t>Requires shut down to remove fuel</a:t>
            </a:r>
          </a:p>
          <a:p>
            <a:r>
              <a:rPr lang="en-US" sz="1800" dirty="0" smtClean="0"/>
              <a:t>BWR</a:t>
            </a:r>
          </a:p>
          <a:p>
            <a:pPr lvl="1"/>
            <a:r>
              <a:rPr lang="en-US" sz="1400" dirty="0" smtClean="0"/>
              <a:t>Single loop system</a:t>
            </a:r>
          </a:p>
          <a:p>
            <a:pPr lvl="1"/>
            <a:r>
              <a:rPr lang="en-US" sz="1400" dirty="0" smtClean="0"/>
              <a:t>Coolant permitted to boil in reactor core</a:t>
            </a:r>
          </a:p>
          <a:p>
            <a:pPr lvl="1"/>
            <a:r>
              <a:rPr lang="en-US" sz="1400" dirty="0" smtClean="0"/>
              <a:t>Also requires shut down to remove fuel</a:t>
            </a:r>
            <a:endParaRPr lang="en-US" sz="1400" dirty="0"/>
          </a:p>
        </p:txBody>
      </p:sp>
      <p:sp>
        <p:nvSpPr>
          <p:cNvPr id="10" name="Title 1"/>
          <p:cNvSpPr>
            <a:spLocks noGrp="1"/>
          </p:cNvSpPr>
          <p:nvPr>
            <p:ph type="title"/>
          </p:nvPr>
        </p:nvSpPr>
        <p:spPr>
          <a:xfrm>
            <a:off x="978074" y="76200"/>
            <a:ext cx="6752735" cy="914400"/>
          </a:xfrm>
        </p:spPr>
        <p:txBody>
          <a:bodyPr>
            <a:normAutofit fontScale="90000"/>
          </a:bodyPr>
          <a:lstStyle/>
          <a:p>
            <a:r>
              <a:rPr lang="en-US" dirty="0" smtClean="0"/>
              <a:t>Generation II Reactor Plutonium Production</a:t>
            </a:r>
            <a:br>
              <a:rPr lang="en-US" dirty="0" smtClean="0"/>
            </a:br>
            <a:r>
              <a:rPr lang="en-US" sz="1800" dirty="0" smtClean="0"/>
              <a:t>(1 of 2)</a:t>
            </a:r>
            <a:endParaRPr lang="en-US" sz="1800"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26926" y="76200"/>
            <a:ext cx="6828936" cy="914400"/>
          </a:xfrm>
        </p:spPr>
        <p:txBody>
          <a:bodyPr>
            <a:normAutofit fontScale="90000"/>
          </a:bodyPr>
          <a:lstStyle/>
          <a:p>
            <a:r>
              <a:rPr lang="en-US" dirty="0" smtClean="0"/>
              <a:t>Generation II Reactor Plutonium Production</a:t>
            </a:r>
            <a:br>
              <a:rPr lang="en-US" dirty="0" smtClean="0"/>
            </a:br>
            <a:r>
              <a:rPr lang="en-US" sz="1800" dirty="0" smtClean="0"/>
              <a:t>(2 of 2)</a:t>
            </a:r>
            <a:endParaRPr lang="en-US" sz="1800" dirty="0"/>
          </a:p>
        </p:txBody>
      </p:sp>
      <p:sp>
        <p:nvSpPr>
          <p:cNvPr id="3" name="Content Placeholder 2"/>
          <p:cNvSpPr>
            <a:spLocks noGrp="1"/>
          </p:cNvSpPr>
          <p:nvPr>
            <p:ph idx="1"/>
          </p:nvPr>
        </p:nvSpPr>
        <p:spPr>
          <a:xfrm>
            <a:off x="5257800" y="1219200"/>
            <a:ext cx="3733800" cy="5181600"/>
          </a:xfrm>
        </p:spPr>
        <p:txBody>
          <a:bodyPr/>
          <a:lstStyle/>
          <a:p>
            <a:pPr eaLnBrk="1" hangingPunct="1"/>
            <a:r>
              <a:rPr lang="en-US" sz="2000" dirty="0" smtClean="0"/>
              <a:t>Natural uranium</a:t>
            </a:r>
          </a:p>
          <a:p>
            <a:pPr eaLnBrk="1" hangingPunct="1"/>
            <a:r>
              <a:rPr lang="en-US" sz="2000" dirty="0" smtClean="0"/>
              <a:t>D</a:t>
            </a:r>
            <a:r>
              <a:rPr lang="en-US" sz="2000" baseline="-25000" dirty="0" smtClean="0"/>
              <a:t>2</a:t>
            </a:r>
            <a:r>
              <a:rPr lang="en-US" sz="2000" dirty="0" smtClean="0"/>
              <a:t>O serves as both moderator and coolant</a:t>
            </a:r>
          </a:p>
          <a:p>
            <a:pPr eaLnBrk="1" hangingPunct="1"/>
            <a:r>
              <a:rPr lang="en-US" sz="2000" dirty="0" smtClean="0"/>
              <a:t>Pressurized two loop</a:t>
            </a:r>
          </a:p>
          <a:p>
            <a:pPr eaLnBrk="1" hangingPunct="1"/>
            <a:r>
              <a:rPr lang="en-US" sz="2000" dirty="0" smtClean="0"/>
              <a:t>Continuous refueling</a:t>
            </a:r>
          </a:p>
          <a:p>
            <a:pPr eaLnBrk="1" hangingPunct="1"/>
            <a:r>
              <a:rPr lang="en-US" sz="2000" dirty="0" smtClean="0"/>
              <a:t>Burn-up less than LEU reactors </a:t>
            </a:r>
          </a:p>
          <a:p>
            <a:pPr eaLnBrk="1" hangingPunct="1"/>
            <a:r>
              <a:rPr lang="en-US" sz="2000" dirty="0" smtClean="0"/>
              <a:t>Comparable </a:t>
            </a:r>
            <a:r>
              <a:rPr lang="en-US" sz="2000" baseline="30000" dirty="0" smtClean="0"/>
              <a:t>239</a:t>
            </a:r>
            <a:r>
              <a:rPr lang="en-US" sz="2000" dirty="0" smtClean="0"/>
              <a:t>Pu production to LEU reactors</a:t>
            </a:r>
          </a:p>
          <a:p>
            <a:pPr lvl="1" eaLnBrk="1" hangingPunct="1"/>
            <a:r>
              <a:rPr lang="en-US" sz="1600" dirty="0" smtClean="0"/>
              <a:t>Lack of </a:t>
            </a:r>
            <a:r>
              <a:rPr lang="en-US" sz="1600" baseline="30000" dirty="0" smtClean="0"/>
              <a:t>235</a:t>
            </a:r>
            <a:r>
              <a:rPr lang="en-US" sz="1600" dirty="0" smtClean="0"/>
              <a:t>U </a:t>
            </a:r>
          </a:p>
          <a:p>
            <a:pPr lvl="1" eaLnBrk="1" hangingPunct="1"/>
            <a:r>
              <a:rPr lang="en-US" sz="1600" dirty="0" smtClean="0"/>
              <a:t>More relative neutron absorption by </a:t>
            </a:r>
            <a:r>
              <a:rPr lang="en-US" sz="1600" baseline="30000" dirty="0" smtClean="0"/>
              <a:t>238</a:t>
            </a:r>
            <a:r>
              <a:rPr lang="en-US" sz="1600" dirty="0" smtClean="0"/>
              <a:t>U (producing </a:t>
            </a:r>
            <a:r>
              <a:rPr lang="en-US" sz="1600" dirty="0" err="1" smtClean="0"/>
              <a:t>Pu</a:t>
            </a:r>
            <a:r>
              <a:rPr lang="en-US" sz="1600" dirty="0" smtClean="0"/>
              <a:t>).</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14</a:t>
            </a:fld>
            <a:endParaRPr lang="en-US" dirty="0"/>
          </a:p>
        </p:txBody>
      </p:sp>
      <p:pic>
        <p:nvPicPr>
          <p:cNvPr id="32770" name="Picture 2"/>
          <p:cNvPicPr>
            <a:picLocks noChangeAspect="1" noChangeArrowheads="1"/>
          </p:cNvPicPr>
          <p:nvPr/>
        </p:nvPicPr>
        <p:blipFill>
          <a:blip r:embed="rId3" cstate="print"/>
          <a:srcRect l="1882" t="17555" r="5882" b="17241"/>
          <a:stretch>
            <a:fillRect/>
          </a:stretch>
        </p:blipFill>
        <p:spPr bwMode="auto">
          <a:xfrm>
            <a:off x="381000" y="1219200"/>
            <a:ext cx="4739053" cy="2514600"/>
          </a:xfrm>
          <a:prstGeom prst="rect">
            <a:avLst/>
          </a:prstGeom>
          <a:noFill/>
          <a:ln w="9525">
            <a:noFill/>
            <a:miter lim="800000"/>
            <a:headEnd/>
            <a:tailEnd/>
          </a:ln>
        </p:spPr>
      </p:pic>
      <p:sp>
        <p:nvSpPr>
          <p:cNvPr id="6" name="TextBox 5"/>
          <p:cNvSpPr txBox="1"/>
          <p:nvPr/>
        </p:nvSpPr>
        <p:spPr>
          <a:xfrm>
            <a:off x="457201" y="3657600"/>
            <a:ext cx="4419600" cy="338554"/>
          </a:xfrm>
          <a:prstGeom prst="rect">
            <a:avLst/>
          </a:prstGeom>
          <a:noFill/>
        </p:spPr>
        <p:txBody>
          <a:bodyPr wrap="square" rtlCol="0">
            <a:spAutoFit/>
          </a:bodyPr>
          <a:lstStyle/>
          <a:p>
            <a:r>
              <a:rPr lang="en-US" sz="1600" b="1" dirty="0" err="1" smtClean="0">
                <a:latin typeface="+mj-lt"/>
              </a:rPr>
              <a:t>CANada</a:t>
            </a:r>
            <a:r>
              <a:rPr lang="en-US" sz="1600" b="1" dirty="0" smtClean="0">
                <a:latin typeface="+mj-lt"/>
              </a:rPr>
              <a:t> Deuterium Uranium (CANDU) Reactor</a:t>
            </a:r>
            <a:endParaRPr lang="en-US" sz="1600" b="1" dirty="0">
              <a:latin typeface="+mj-lt"/>
            </a:endParaRPr>
          </a:p>
        </p:txBody>
      </p:sp>
      <p:pic>
        <p:nvPicPr>
          <p:cNvPr id="7" name="Picture 6" descr="4-5 CANDU 2.jpg"/>
          <p:cNvPicPr>
            <a:picLocks noChangeAspect="1"/>
          </p:cNvPicPr>
          <p:nvPr/>
        </p:nvPicPr>
        <p:blipFill>
          <a:blip r:embed="rId4" cstate="print"/>
          <a:stretch>
            <a:fillRect/>
          </a:stretch>
        </p:blipFill>
        <p:spPr>
          <a:xfrm>
            <a:off x="603678" y="4343400"/>
            <a:ext cx="3434922" cy="2286000"/>
          </a:xfrm>
          <a:prstGeom prst="rect">
            <a:avLst/>
          </a:prstGeom>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Generation III Reactor Systems</a:t>
            </a:r>
            <a:endParaRPr lang="en-US" dirty="0"/>
          </a:p>
        </p:txBody>
      </p:sp>
      <p:sp>
        <p:nvSpPr>
          <p:cNvPr id="3" name="Content Placeholder 2"/>
          <p:cNvSpPr>
            <a:spLocks noGrp="1"/>
          </p:cNvSpPr>
          <p:nvPr>
            <p:ph idx="1"/>
          </p:nvPr>
        </p:nvSpPr>
        <p:spPr/>
        <p:txBody>
          <a:bodyPr/>
          <a:lstStyle/>
          <a:p>
            <a:pPr>
              <a:lnSpc>
                <a:spcPts val="2200"/>
              </a:lnSpc>
            </a:pPr>
            <a:r>
              <a:rPr lang="en-US" dirty="0" smtClean="0">
                <a:latin typeface="Calibri" pitchFamily="34" charset="0"/>
              </a:rPr>
              <a:t>Generation III</a:t>
            </a:r>
          </a:p>
          <a:p>
            <a:pPr lvl="1"/>
            <a:r>
              <a:rPr lang="en-US" dirty="0" smtClean="0">
                <a:latin typeface="Calibri" pitchFamily="34" charset="0"/>
              </a:rPr>
              <a:t>Advanced Boiling Water Reactor (ABWR) – GE</a:t>
            </a:r>
          </a:p>
          <a:p>
            <a:pPr lvl="1"/>
            <a:r>
              <a:rPr lang="en-US" dirty="0" smtClean="0">
                <a:latin typeface="Calibri" pitchFamily="34" charset="0"/>
              </a:rPr>
              <a:t>Advanced Pressurized Water Reactor (APWR) – Mitsubishi</a:t>
            </a:r>
          </a:p>
          <a:p>
            <a:pPr lvl="1"/>
            <a:r>
              <a:rPr lang="en-US" dirty="0" smtClean="0">
                <a:latin typeface="Calibri" pitchFamily="34" charset="0"/>
              </a:rPr>
              <a:t>Enhanced CANDU 6 (EC-6) – Atomic Energy of Canada</a:t>
            </a:r>
          </a:p>
          <a:p>
            <a:pPr lvl="1"/>
            <a:r>
              <a:rPr lang="en-US" dirty="0" smtClean="0">
                <a:latin typeface="Calibri" pitchFamily="34" charset="0"/>
              </a:rPr>
              <a:t>VVER-1000 (A-PWR) – Russia</a:t>
            </a:r>
          </a:p>
          <a:p>
            <a:pPr lvl="1"/>
            <a:r>
              <a:rPr lang="en-US" dirty="0" smtClean="0">
                <a:latin typeface="Calibri" pitchFamily="34" charset="0"/>
              </a:rPr>
              <a:t>AP600 (Advanced PWR now abandoned in favor of AP 1000 below)</a:t>
            </a:r>
          </a:p>
          <a:p>
            <a:pPr>
              <a:lnSpc>
                <a:spcPts val="2200"/>
              </a:lnSpc>
            </a:pPr>
            <a:r>
              <a:rPr lang="en-US" dirty="0" smtClean="0">
                <a:latin typeface="Calibri" pitchFamily="34" charset="0"/>
              </a:rPr>
              <a:t>Generation III+</a:t>
            </a:r>
          </a:p>
          <a:p>
            <a:pPr lvl="1"/>
            <a:r>
              <a:rPr lang="en-US" dirty="0" smtClean="0">
                <a:latin typeface="Calibri" pitchFamily="34" charset="0"/>
              </a:rPr>
              <a:t>Advanced CANDU (ACR 1000)</a:t>
            </a:r>
          </a:p>
          <a:p>
            <a:pPr lvl="1"/>
            <a:r>
              <a:rPr lang="en-US" dirty="0" smtClean="0">
                <a:latin typeface="Calibri" pitchFamily="34" charset="0"/>
              </a:rPr>
              <a:t>AP1000</a:t>
            </a:r>
          </a:p>
          <a:p>
            <a:pPr lvl="1"/>
            <a:r>
              <a:rPr lang="en-US" dirty="0" smtClean="0">
                <a:latin typeface="Calibri" pitchFamily="34" charset="0"/>
              </a:rPr>
              <a:t>European Pressurized Reactor (EPR)</a:t>
            </a:r>
          </a:p>
          <a:p>
            <a:pPr lvl="1"/>
            <a:r>
              <a:rPr lang="en-US" dirty="0" smtClean="0">
                <a:latin typeface="Calibri" pitchFamily="34" charset="0"/>
              </a:rPr>
              <a:t>Economic Simplified Boiling Water Reactor (ESBWR)</a:t>
            </a:r>
          </a:p>
          <a:p>
            <a:pPr lvl="1"/>
            <a:r>
              <a:rPr lang="en-US" dirty="0" smtClean="0">
                <a:latin typeface="Calibri" pitchFamily="34" charset="0"/>
              </a:rPr>
              <a:t>APR-1400 (advanced PWR chosen by Korea)</a:t>
            </a:r>
          </a:p>
          <a:p>
            <a:pPr lvl="1"/>
            <a:r>
              <a:rPr lang="en-US" dirty="0" smtClean="0">
                <a:latin typeface="Calibri" pitchFamily="34" charset="0"/>
              </a:rPr>
              <a:t>VVER-1200</a:t>
            </a:r>
          </a:p>
          <a:p>
            <a:pPr lvl="1"/>
            <a:r>
              <a:rPr lang="en-US" dirty="0" smtClean="0">
                <a:latin typeface="Calibri" pitchFamily="34" charset="0"/>
              </a:rPr>
              <a:t>EU-ABWR ( increased power and EU safety standards</a:t>
            </a:r>
          </a:p>
          <a:p>
            <a:pPr>
              <a:lnSpc>
                <a:spcPts val="2200"/>
              </a:lnSpc>
            </a:pPr>
            <a:r>
              <a:rPr lang="en-US" dirty="0" smtClean="0">
                <a:latin typeface="Calibri" pitchFamily="34" charset="0"/>
              </a:rPr>
              <a:t>Increased fuel lifetimes and burn up ensure that recovered plutonium is reactor grade, not weapon grade</a:t>
            </a:r>
          </a:p>
          <a:p>
            <a:pPr>
              <a:lnSpc>
                <a:spcPts val="2200"/>
              </a:lnSpc>
            </a:pPr>
            <a:endParaRPr lang="en-US" dirty="0" smtClean="0">
              <a:latin typeface="Calibri" pitchFamily="34" charset="0"/>
            </a:endParaRPr>
          </a:p>
          <a:p>
            <a:pPr>
              <a:lnSpc>
                <a:spcPts val="2200"/>
              </a:lnSpc>
            </a:pP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15</a:t>
            </a:fld>
            <a:endParaRPr lang="en-US"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Generation IV Reactor Systems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16</a:t>
            </a:fld>
            <a:endParaRPr lang="en-US" dirty="0"/>
          </a:p>
        </p:txBody>
      </p:sp>
      <p:pic>
        <p:nvPicPr>
          <p:cNvPr id="5" name="Picture 4" descr="4-5 GFR.png"/>
          <p:cNvPicPr>
            <a:picLocks noChangeAspect="1"/>
          </p:cNvPicPr>
          <p:nvPr/>
        </p:nvPicPr>
        <p:blipFill>
          <a:blip r:embed="rId3" cstate="print"/>
          <a:stretch>
            <a:fillRect/>
          </a:stretch>
        </p:blipFill>
        <p:spPr>
          <a:xfrm>
            <a:off x="457200" y="1219200"/>
            <a:ext cx="3499364" cy="3476266"/>
          </a:xfrm>
          <a:prstGeom prst="rect">
            <a:avLst/>
          </a:prstGeom>
        </p:spPr>
      </p:pic>
      <p:pic>
        <p:nvPicPr>
          <p:cNvPr id="6" name="Picture 5" descr="4-5 SCFR.png"/>
          <p:cNvPicPr>
            <a:picLocks noChangeAspect="1"/>
          </p:cNvPicPr>
          <p:nvPr/>
        </p:nvPicPr>
        <p:blipFill>
          <a:blip r:embed="rId4" cstate="print"/>
          <a:stretch>
            <a:fillRect/>
          </a:stretch>
        </p:blipFill>
        <p:spPr>
          <a:xfrm>
            <a:off x="4495800" y="1371600"/>
            <a:ext cx="4343400" cy="3114034"/>
          </a:xfrm>
          <a:prstGeom prst="rect">
            <a:avLst/>
          </a:prstGeom>
        </p:spPr>
      </p:pic>
      <p:sp>
        <p:nvSpPr>
          <p:cNvPr id="7" name="TextBox 6"/>
          <p:cNvSpPr txBox="1"/>
          <p:nvPr/>
        </p:nvSpPr>
        <p:spPr>
          <a:xfrm>
            <a:off x="228600" y="4874329"/>
            <a:ext cx="4343400" cy="1831271"/>
          </a:xfrm>
          <a:prstGeom prst="rect">
            <a:avLst/>
          </a:prstGeom>
          <a:noFill/>
        </p:spPr>
        <p:txBody>
          <a:bodyPr wrap="square" rtlCol="0">
            <a:spAutoFit/>
          </a:bodyPr>
          <a:lstStyle/>
          <a:p>
            <a:pPr algn="ctr"/>
            <a:r>
              <a:rPr lang="en-US" b="1" u="sng" dirty="0" smtClean="0">
                <a:latin typeface="+mj-lt"/>
              </a:rPr>
              <a:t>Gas-cooled fast reactor</a:t>
            </a:r>
          </a:p>
          <a:p>
            <a:pPr>
              <a:buFont typeface="Arial" pitchFamily="34" charset="0"/>
              <a:buChar char="•"/>
            </a:pPr>
            <a:endParaRPr lang="en-US" sz="600" b="1" dirty="0" smtClean="0">
              <a:latin typeface="+mj-lt"/>
            </a:endParaRPr>
          </a:p>
          <a:p>
            <a:pPr>
              <a:lnSpc>
                <a:spcPts val="2800"/>
              </a:lnSpc>
              <a:buFont typeface="Arial" pitchFamily="34" charset="0"/>
              <a:buChar char="•"/>
            </a:pPr>
            <a:r>
              <a:rPr lang="en-US" b="1" dirty="0" smtClean="0">
                <a:latin typeface="+mj-lt"/>
              </a:rPr>
              <a:t>  Fast neutron spectrum</a:t>
            </a:r>
          </a:p>
          <a:p>
            <a:pPr>
              <a:lnSpc>
                <a:spcPts val="2800"/>
              </a:lnSpc>
              <a:buFont typeface="Arial" pitchFamily="34" charset="0"/>
              <a:buChar char="•"/>
            </a:pPr>
            <a:r>
              <a:rPr lang="en-US" b="1" dirty="0" smtClean="0">
                <a:latin typeface="+mj-lt"/>
              </a:rPr>
              <a:t>  Helium-cooled reactor</a:t>
            </a:r>
          </a:p>
          <a:p>
            <a:pPr>
              <a:lnSpc>
                <a:spcPts val="2800"/>
              </a:lnSpc>
              <a:buFont typeface="Arial" pitchFamily="34" charset="0"/>
              <a:buChar char="•"/>
            </a:pPr>
            <a:r>
              <a:rPr lang="en-US" b="1" dirty="0" smtClean="0">
                <a:latin typeface="+mj-lt"/>
              </a:rPr>
              <a:t>  Closed fuel cycle</a:t>
            </a:r>
          </a:p>
          <a:p>
            <a:endParaRPr lang="en-US" b="1" dirty="0">
              <a:latin typeface="+mj-lt"/>
            </a:endParaRPr>
          </a:p>
        </p:txBody>
      </p:sp>
      <p:sp>
        <p:nvSpPr>
          <p:cNvPr id="8" name="TextBox 7"/>
          <p:cNvSpPr txBox="1"/>
          <p:nvPr/>
        </p:nvSpPr>
        <p:spPr>
          <a:xfrm>
            <a:off x="4343400" y="4874329"/>
            <a:ext cx="4343400" cy="1831271"/>
          </a:xfrm>
          <a:prstGeom prst="rect">
            <a:avLst/>
          </a:prstGeom>
          <a:noFill/>
        </p:spPr>
        <p:txBody>
          <a:bodyPr wrap="square" rtlCol="0">
            <a:spAutoFit/>
          </a:bodyPr>
          <a:lstStyle/>
          <a:p>
            <a:pPr algn="ctr"/>
            <a:r>
              <a:rPr lang="en-US" b="1" u="sng" dirty="0" smtClean="0">
                <a:latin typeface="+mj-lt"/>
              </a:rPr>
              <a:t>Sodium-cooled fast reactor</a:t>
            </a:r>
          </a:p>
          <a:p>
            <a:pPr>
              <a:buFont typeface="Arial" pitchFamily="34" charset="0"/>
              <a:buChar char="•"/>
            </a:pPr>
            <a:endParaRPr lang="en-US" sz="600" b="1" dirty="0" smtClean="0">
              <a:latin typeface="+mj-lt"/>
            </a:endParaRPr>
          </a:p>
          <a:p>
            <a:pPr>
              <a:lnSpc>
                <a:spcPts val="2800"/>
              </a:lnSpc>
              <a:buFont typeface="Arial" pitchFamily="34" charset="0"/>
              <a:buChar char="•"/>
            </a:pPr>
            <a:r>
              <a:rPr lang="en-US" b="1" dirty="0" smtClean="0">
                <a:latin typeface="+mj-lt"/>
              </a:rPr>
              <a:t>  Fast neutron spectrum</a:t>
            </a:r>
          </a:p>
          <a:p>
            <a:pPr>
              <a:lnSpc>
                <a:spcPts val="2800"/>
              </a:lnSpc>
              <a:buFont typeface="Arial" pitchFamily="34" charset="0"/>
              <a:buChar char="•"/>
            </a:pPr>
            <a:r>
              <a:rPr lang="en-US" b="1" dirty="0" smtClean="0">
                <a:latin typeface="+mj-lt"/>
              </a:rPr>
              <a:t>  Sodium-cooled reactor</a:t>
            </a:r>
          </a:p>
          <a:p>
            <a:pPr>
              <a:lnSpc>
                <a:spcPts val="2800"/>
              </a:lnSpc>
              <a:buFont typeface="Arial" pitchFamily="34" charset="0"/>
              <a:buChar char="•"/>
            </a:pPr>
            <a:r>
              <a:rPr lang="en-US" b="1" dirty="0" smtClean="0">
                <a:latin typeface="+mj-lt"/>
              </a:rPr>
              <a:t>  Closed fuel cycle</a:t>
            </a:r>
          </a:p>
          <a:p>
            <a:endParaRPr lang="en-US" b="1" dirty="0">
              <a:latin typeface="+mj-lt"/>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Reprocessing</a:t>
            </a:r>
            <a:endParaRPr lang="en-US" dirty="0"/>
          </a:p>
        </p:txBody>
      </p:sp>
      <p:sp>
        <p:nvSpPr>
          <p:cNvPr id="3" name="Content Placeholder 2"/>
          <p:cNvSpPr>
            <a:spLocks noGrp="1"/>
          </p:cNvSpPr>
          <p:nvPr>
            <p:ph idx="1"/>
          </p:nvPr>
        </p:nvSpPr>
        <p:spPr/>
        <p:txBody>
          <a:bodyPr/>
          <a:lstStyle/>
          <a:p>
            <a:r>
              <a:rPr lang="en-US" dirty="0" smtClean="0"/>
              <a:t>What?</a:t>
            </a:r>
          </a:p>
          <a:p>
            <a:pPr lvl="1"/>
            <a:r>
              <a:rPr lang="en-US" dirty="0" smtClean="0"/>
              <a:t>Chemical separation of irradiated nuclear material to recover fissile (e.g. 239Pu, 233U) and fertile (e.g. 238U, 232Th) elements</a:t>
            </a:r>
          </a:p>
          <a:p>
            <a:pPr lvl="1"/>
            <a:r>
              <a:rPr lang="en-US" dirty="0" smtClean="0"/>
              <a:t>Has application in producing power reactor fuel, medical isotopes, removing long-lived actinides for waste disposal but is often thought of in the context of recovering </a:t>
            </a:r>
            <a:r>
              <a:rPr lang="en-US" dirty="0" err="1" smtClean="0"/>
              <a:t>Pu</a:t>
            </a:r>
            <a:r>
              <a:rPr lang="en-US" dirty="0" smtClean="0"/>
              <a:t> for nuclear weapons</a:t>
            </a:r>
          </a:p>
          <a:p>
            <a:endParaRPr lang="en-US" dirty="0" smtClean="0"/>
          </a:p>
          <a:p>
            <a:r>
              <a:rPr lang="en-US" dirty="0" smtClean="0"/>
              <a:t>Why?</a:t>
            </a:r>
          </a:p>
          <a:p>
            <a:pPr lvl="1"/>
            <a:r>
              <a:rPr lang="en-US" dirty="0" smtClean="0"/>
              <a:t>One of a limited number of ways to acquire fissile material (for military use or reactors)</a:t>
            </a:r>
          </a:p>
          <a:p>
            <a:pPr lvl="1"/>
            <a:r>
              <a:rPr lang="en-US" dirty="0" smtClean="0"/>
              <a:t>Elemental separation is “conceptually” easier than isotopic separation</a:t>
            </a:r>
          </a:p>
          <a:p>
            <a:pPr>
              <a:buNone/>
            </a:pPr>
            <a:endParaRPr lang="en-US" dirty="0" smtClean="0"/>
          </a:p>
          <a:p>
            <a:r>
              <a:rPr lang="en-US" dirty="0" smtClean="0"/>
              <a:t>So what?</a:t>
            </a:r>
          </a:p>
          <a:p>
            <a:pPr lvl="1"/>
            <a:r>
              <a:rPr lang="en-US" dirty="0" smtClean="0"/>
              <a:t>Chemical processing and elemental separation is less technically challenging than isotope separation but you have to deal with highly radioactive feed and products!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17</a:t>
            </a:fld>
            <a:endParaRPr lang="en-US" dirty="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PUREX Overview (1950s)</a:t>
            </a:r>
            <a:endParaRPr lang="en-US" dirty="0"/>
          </a:p>
        </p:txBody>
      </p:sp>
      <p:sp>
        <p:nvSpPr>
          <p:cNvPr id="3" name="Content Placeholder 2"/>
          <p:cNvSpPr>
            <a:spLocks noGrp="1"/>
          </p:cNvSpPr>
          <p:nvPr>
            <p:ph idx="1"/>
          </p:nvPr>
        </p:nvSpPr>
        <p:spPr/>
        <p:txBody>
          <a:bodyPr/>
          <a:lstStyle/>
          <a:p>
            <a:r>
              <a:rPr lang="en-US" dirty="0" smtClean="0"/>
              <a:t>Expose nuclear material (remove fuel cladding, if necessary)</a:t>
            </a:r>
          </a:p>
          <a:p>
            <a:r>
              <a:rPr lang="en-US" dirty="0" smtClean="0"/>
              <a:t>Dissolve fuel / target in nitric acid</a:t>
            </a:r>
          </a:p>
          <a:p>
            <a:r>
              <a:rPr lang="en-US" dirty="0" smtClean="0"/>
              <a:t>Solvent extraction for initial separation of U and </a:t>
            </a:r>
            <a:r>
              <a:rPr lang="en-US" dirty="0" err="1" smtClean="0"/>
              <a:t>Pu</a:t>
            </a:r>
            <a:r>
              <a:rPr lang="en-US" dirty="0" smtClean="0"/>
              <a:t> from fission products and each other</a:t>
            </a:r>
          </a:p>
          <a:p>
            <a:r>
              <a:rPr lang="en-US" dirty="0" smtClean="0"/>
              <a:t>Solvent extraction for final separation of </a:t>
            </a:r>
            <a:r>
              <a:rPr lang="en-US" dirty="0" err="1" smtClean="0"/>
              <a:t>Pu</a:t>
            </a:r>
            <a:r>
              <a:rPr lang="en-US" dirty="0" smtClean="0"/>
              <a:t> from U</a:t>
            </a:r>
          </a:p>
          <a:p>
            <a:r>
              <a:rPr lang="en-US" dirty="0" smtClean="0"/>
              <a:t>Conversion of </a:t>
            </a:r>
            <a:r>
              <a:rPr lang="en-US" dirty="0" err="1" smtClean="0"/>
              <a:t>Pu</a:t>
            </a:r>
            <a:r>
              <a:rPr lang="en-US" dirty="0" smtClean="0"/>
              <a:t> to oxide or metal</a:t>
            </a:r>
          </a:p>
          <a:p>
            <a:r>
              <a:rPr lang="en-US" dirty="0" smtClean="0"/>
              <a:t>Conversion of U to oxide, </a:t>
            </a:r>
            <a:r>
              <a:rPr lang="en-US" dirty="0" err="1" smtClean="0"/>
              <a:t>hexaflouride</a:t>
            </a:r>
            <a:r>
              <a:rPr lang="en-US" dirty="0" smtClean="0"/>
              <a:t>, or metal</a:t>
            </a:r>
          </a:p>
          <a:p>
            <a:r>
              <a:rPr lang="en-US" dirty="0" smtClean="0"/>
              <a:t>Waste management / disposal</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18</a:t>
            </a:fld>
            <a:endParaRPr lang="en-US"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Outline:</a:t>
            </a:r>
            <a:br>
              <a:rPr lang="en-US" dirty="0" smtClean="0"/>
            </a:br>
            <a:r>
              <a:rPr lang="en-US" dirty="0" smtClean="0"/>
              <a:t>Overview of Plutonium Production</a:t>
            </a:r>
            <a:endParaRPr lang="en-US" dirty="0"/>
          </a:p>
        </p:txBody>
      </p:sp>
      <p:sp>
        <p:nvSpPr>
          <p:cNvPr id="3" name="Content Placeholder 2"/>
          <p:cNvSpPr>
            <a:spLocks noGrp="1"/>
          </p:cNvSpPr>
          <p:nvPr>
            <p:ph idx="1"/>
          </p:nvPr>
        </p:nvSpPr>
        <p:spPr/>
        <p:txBody>
          <a:bodyPr/>
          <a:lstStyle/>
          <a:p>
            <a:r>
              <a:rPr lang="en-US" dirty="0" smtClean="0"/>
              <a:t>Where does Plutonium come from?</a:t>
            </a:r>
          </a:p>
          <a:p>
            <a:r>
              <a:rPr lang="en-US" dirty="0" smtClean="0"/>
              <a:t>Plutonium isotopic ratios</a:t>
            </a:r>
          </a:p>
          <a:p>
            <a:r>
              <a:rPr lang="en-US" dirty="0" smtClean="0"/>
              <a:t>Plutonium production heuristics</a:t>
            </a:r>
          </a:p>
          <a:p>
            <a:r>
              <a:rPr lang="en-US" dirty="0" smtClean="0"/>
              <a:t>Relevant plutonium isotopes</a:t>
            </a:r>
          </a:p>
          <a:p>
            <a:r>
              <a:rPr lang="en-US" dirty="0" smtClean="0"/>
              <a:t>Production of </a:t>
            </a:r>
            <a:r>
              <a:rPr lang="en-US" dirty="0" err="1" smtClean="0"/>
              <a:t>WGPu</a:t>
            </a:r>
            <a:endParaRPr lang="en-US" dirty="0" smtClean="0"/>
          </a:p>
          <a:p>
            <a:r>
              <a:rPr lang="en-US" dirty="0" smtClean="0"/>
              <a:t>Plutonium production in reactors overview</a:t>
            </a:r>
          </a:p>
          <a:p>
            <a:r>
              <a:rPr lang="en-US" dirty="0" smtClean="0"/>
              <a:t>Plutonium reprocessing: what, why, and so what?</a:t>
            </a:r>
          </a:p>
          <a:p>
            <a:r>
              <a:rPr lang="en-US" dirty="0" smtClean="0"/>
              <a:t>PUREX overview</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a:t>
            </a:fld>
            <a:endParaRPr lang="en-US"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PUREX Process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19</a:t>
            </a:fld>
            <a:endParaRPr lang="en-US" dirty="0"/>
          </a:p>
        </p:txBody>
      </p:sp>
      <p:pic>
        <p:nvPicPr>
          <p:cNvPr id="6" name="Picture 5" descr="03S FuelCycleEnrichmentv2_Page_35.jpg"/>
          <p:cNvPicPr>
            <a:picLocks noGrp="1" noChangeAspect="1"/>
          </p:cNvPicPr>
          <p:nvPr isPhoto="1"/>
        </p:nvPicPr>
        <p:blipFill>
          <a:blip r:embed="rId3" cstate="print">
            <a:lum/>
          </a:blip>
          <a:srcRect l="17500" t="17778" r="17500" b="6667"/>
          <a:stretch>
            <a:fillRect/>
          </a:stretch>
        </p:blipFill>
        <p:spPr>
          <a:xfrm>
            <a:off x="1600200" y="1219200"/>
            <a:ext cx="5943600" cy="5181600"/>
          </a:xfrm>
          <a:prstGeom prst="rect">
            <a:avLst/>
          </a:prstGeom>
          <a:noFill/>
          <a:ln>
            <a:noFill/>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PUREX Process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20</a:t>
            </a:fld>
            <a:endParaRPr lang="en-US" dirty="0"/>
          </a:p>
        </p:txBody>
      </p:sp>
      <p:pic>
        <p:nvPicPr>
          <p:cNvPr id="55298" name="Picture 2"/>
          <p:cNvPicPr>
            <a:picLocks noChangeAspect="1" noChangeArrowheads="1"/>
          </p:cNvPicPr>
          <p:nvPr/>
        </p:nvPicPr>
        <p:blipFill>
          <a:blip r:embed="rId3" cstate="print"/>
          <a:srcRect/>
          <a:stretch>
            <a:fillRect/>
          </a:stretch>
        </p:blipFill>
        <p:spPr bwMode="auto">
          <a:xfrm>
            <a:off x="1" y="1269911"/>
            <a:ext cx="9144000" cy="47594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Coefficients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21</a:t>
            </a:fld>
            <a:endParaRPr lang="en-US" dirty="0"/>
          </a:p>
        </p:txBody>
      </p:sp>
      <p:pic>
        <p:nvPicPr>
          <p:cNvPr id="56322" name="Picture 2"/>
          <p:cNvPicPr>
            <a:picLocks noChangeAspect="1" noChangeArrowheads="1"/>
          </p:cNvPicPr>
          <p:nvPr/>
        </p:nvPicPr>
        <p:blipFill>
          <a:blip r:embed="rId3" cstate="print"/>
          <a:srcRect/>
          <a:stretch>
            <a:fillRect/>
          </a:stretch>
        </p:blipFill>
        <p:spPr bwMode="auto">
          <a:xfrm>
            <a:off x="457200" y="1143000"/>
            <a:ext cx="8239125" cy="5486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Solvent Extraction Equipment</a:t>
            </a:r>
            <a:endParaRPr lang="en-US" dirty="0"/>
          </a:p>
        </p:txBody>
      </p:sp>
      <p:sp>
        <p:nvSpPr>
          <p:cNvPr id="3" name="Content Placeholder 2"/>
          <p:cNvSpPr>
            <a:spLocks noGrp="1"/>
          </p:cNvSpPr>
          <p:nvPr>
            <p:ph idx="1"/>
          </p:nvPr>
        </p:nvSpPr>
        <p:spPr/>
        <p:txBody>
          <a:bodyPr/>
          <a:lstStyle/>
          <a:p>
            <a:r>
              <a:rPr lang="en-US" dirty="0" smtClean="0"/>
              <a:t>Mixer-Settlers (oldest technology)</a:t>
            </a:r>
          </a:p>
          <a:p>
            <a:pPr lvl="1"/>
            <a:r>
              <a:rPr lang="en-US" dirty="0" smtClean="0"/>
              <a:t>Mix liquids with propeller;</a:t>
            </a:r>
            <a:br>
              <a:rPr lang="en-US" dirty="0" smtClean="0"/>
            </a:br>
            <a:r>
              <a:rPr lang="en-US" dirty="0" smtClean="0"/>
              <a:t>gravity separation in a separate</a:t>
            </a:r>
            <a:br>
              <a:rPr lang="en-US" dirty="0" smtClean="0"/>
            </a:br>
            <a:r>
              <a:rPr lang="en-US" dirty="0" smtClean="0"/>
              <a:t>chamber</a:t>
            </a:r>
          </a:p>
          <a:p>
            <a:pPr lvl="1"/>
            <a:r>
              <a:rPr lang="en-US" dirty="0" smtClean="0"/>
              <a:t>Must be done many times in</a:t>
            </a:r>
            <a:br>
              <a:rPr lang="en-US" dirty="0" smtClean="0"/>
            </a:br>
            <a:r>
              <a:rPr lang="en-US" dirty="0" smtClean="0"/>
              <a:t>sequence</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22</a:t>
            </a:fld>
            <a:endParaRPr lang="en-US" dirty="0"/>
          </a:p>
        </p:txBody>
      </p:sp>
      <p:pic>
        <p:nvPicPr>
          <p:cNvPr id="57346" name="Picture 2"/>
          <p:cNvPicPr>
            <a:picLocks noChangeAspect="1" noChangeArrowheads="1"/>
          </p:cNvPicPr>
          <p:nvPr/>
        </p:nvPicPr>
        <p:blipFill>
          <a:blip r:embed="rId3" cstate="print"/>
          <a:srcRect/>
          <a:stretch>
            <a:fillRect/>
          </a:stretch>
        </p:blipFill>
        <p:spPr bwMode="auto">
          <a:xfrm>
            <a:off x="5162550" y="1371600"/>
            <a:ext cx="3981450" cy="51530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Solvent Extraction Equipment</a:t>
            </a:r>
            <a:endParaRPr lang="en-US" dirty="0"/>
          </a:p>
        </p:txBody>
      </p:sp>
      <p:sp>
        <p:nvSpPr>
          <p:cNvPr id="3" name="Content Placeholder 2"/>
          <p:cNvSpPr>
            <a:spLocks noGrp="1"/>
          </p:cNvSpPr>
          <p:nvPr>
            <p:ph idx="1"/>
          </p:nvPr>
        </p:nvSpPr>
        <p:spPr>
          <a:xfrm>
            <a:off x="305584" y="1219200"/>
            <a:ext cx="4571216" cy="5181600"/>
          </a:xfrm>
        </p:spPr>
        <p:txBody>
          <a:bodyPr/>
          <a:lstStyle/>
          <a:p>
            <a:r>
              <a:rPr lang="en-US" dirty="0" smtClean="0"/>
              <a:t>Pulse Columns</a:t>
            </a:r>
          </a:p>
          <a:p>
            <a:pPr lvl="1"/>
            <a:r>
              <a:rPr lang="en-US" dirty="0" smtClean="0"/>
              <a:t>Tall cylindrical columns with perforated axial plates</a:t>
            </a:r>
          </a:p>
          <a:p>
            <a:pPr lvl="1"/>
            <a:r>
              <a:rPr lang="en-US" dirty="0" smtClean="0"/>
              <a:t>Heavier aqueous liquid fed at top, lighter TBP / diluents at bottom</a:t>
            </a:r>
          </a:p>
          <a:p>
            <a:pPr lvl="1"/>
            <a:r>
              <a:rPr lang="en-US" dirty="0" smtClean="0"/>
              <a:t>Multiple contacting operations in a single column</a:t>
            </a:r>
          </a:p>
          <a:p>
            <a:pPr lvl="1"/>
            <a:r>
              <a:rPr lang="en-US" dirty="0" smtClean="0"/>
              <a:t>Mixing occurs by pulsing liquids through perforations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23</a:t>
            </a:fld>
            <a:endParaRPr lang="en-US" dirty="0"/>
          </a:p>
        </p:txBody>
      </p:sp>
      <p:pic>
        <p:nvPicPr>
          <p:cNvPr id="58370" name="Picture 2"/>
          <p:cNvPicPr>
            <a:picLocks noChangeAspect="1" noChangeArrowheads="1"/>
          </p:cNvPicPr>
          <p:nvPr/>
        </p:nvPicPr>
        <p:blipFill>
          <a:blip r:embed="rId3" cstate="print"/>
          <a:srcRect/>
          <a:stretch>
            <a:fillRect/>
          </a:stretch>
        </p:blipFill>
        <p:spPr bwMode="auto">
          <a:xfrm>
            <a:off x="4881614" y="2133600"/>
            <a:ext cx="4262386" cy="37623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Solvent Extraction Equipment</a:t>
            </a:r>
            <a:endParaRPr lang="en-US" dirty="0"/>
          </a:p>
        </p:txBody>
      </p:sp>
      <p:sp>
        <p:nvSpPr>
          <p:cNvPr id="3" name="Content Placeholder 2"/>
          <p:cNvSpPr>
            <a:spLocks noGrp="1"/>
          </p:cNvSpPr>
          <p:nvPr>
            <p:ph idx="1"/>
          </p:nvPr>
        </p:nvSpPr>
        <p:spPr/>
        <p:txBody>
          <a:bodyPr/>
          <a:lstStyle/>
          <a:p>
            <a:r>
              <a:rPr lang="en-US" dirty="0" smtClean="0"/>
              <a:t>Centrifugal contactor</a:t>
            </a:r>
          </a:p>
          <a:p>
            <a:pPr lvl="1"/>
            <a:r>
              <a:rPr lang="en-US" dirty="0" smtClean="0"/>
              <a:t>Basically a mixer-settler with forced mixing / separation</a:t>
            </a:r>
          </a:p>
          <a:p>
            <a:pPr lvl="1"/>
            <a:r>
              <a:rPr lang="en-US" dirty="0" smtClean="0"/>
              <a:t>Must be done repeatedly in sequence, but very compact</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24</a:t>
            </a:fld>
            <a:endParaRPr lang="en-US" dirty="0"/>
          </a:p>
        </p:txBody>
      </p:sp>
      <p:pic>
        <p:nvPicPr>
          <p:cNvPr id="59394" name="Picture 2"/>
          <p:cNvPicPr>
            <a:picLocks noChangeAspect="1" noChangeArrowheads="1"/>
          </p:cNvPicPr>
          <p:nvPr/>
        </p:nvPicPr>
        <p:blipFill>
          <a:blip r:embed="rId3" cstate="print"/>
          <a:srcRect/>
          <a:stretch>
            <a:fillRect/>
          </a:stretch>
        </p:blipFill>
        <p:spPr bwMode="auto">
          <a:xfrm>
            <a:off x="152400" y="2514600"/>
            <a:ext cx="5457825" cy="4152900"/>
          </a:xfrm>
          <a:prstGeom prst="rect">
            <a:avLst/>
          </a:prstGeom>
          <a:noFill/>
          <a:ln w="9525">
            <a:noFill/>
            <a:miter lim="800000"/>
            <a:headEnd/>
            <a:tailEnd/>
          </a:ln>
        </p:spPr>
      </p:pic>
      <p:pic>
        <p:nvPicPr>
          <p:cNvPr id="59395" name="Picture 3"/>
          <p:cNvPicPr>
            <a:picLocks noChangeAspect="1" noChangeArrowheads="1"/>
          </p:cNvPicPr>
          <p:nvPr/>
        </p:nvPicPr>
        <p:blipFill>
          <a:blip r:embed="rId4" cstate="print"/>
          <a:srcRect/>
          <a:stretch>
            <a:fillRect/>
          </a:stretch>
        </p:blipFill>
        <p:spPr bwMode="auto">
          <a:xfrm>
            <a:off x="5981700" y="2362200"/>
            <a:ext cx="3162300" cy="42767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pPr marL="0" indent="0">
              <a:buNone/>
            </a:pPr>
            <a:endParaRPr lang="en-US" i="1" dirty="0" smtClean="0"/>
          </a:p>
          <a:p>
            <a:pPr marL="0" indent="0">
              <a:buNone/>
            </a:pPr>
            <a:r>
              <a:rPr lang="en-US" i="1" dirty="0" smtClean="0"/>
              <a:t>“The United States will build the Global Nuclear Energy Partnership to work with other nations to develop and deploy advanced nuclear recycling and reactor technologies.  This initiative will provide reliable, emission-free energy with less of the waste burden of older technologies and without making available separated plutonium that could be used by rogue states or terrorists for nuclear weapons. These new technologies will make possible a dramatic expansion of safe, clean nuclear energy to meet the growing global energy demand.” </a:t>
            </a:r>
          </a:p>
          <a:p>
            <a:pPr>
              <a:buNone/>
            </a:pPr>
            <a:r>
              <a:rPr lang="en-US" i="1" dirty="0" smtClean="0"/>
              <a:t>	</a:t>
            </a:r>
          </a:p>
          <a:p>
            <a:pPr>
              <a:buNone/>
            </a:pPr>
            <a:r>
              <a:rPr lang="en-US" i="1" dirty="0" smtClean="0"/>
              <a:t>        – (GNEP plan)</a:t>
            </a:r>
            <a:endParaRPr lang="en-US" dirty="0" smtClean="0"/>
          </a:p>
          <a:p>
            <a:pPr>
              <a:buNone/>
            </a:pP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25</a:t>
            </a:fld>
            <a:endParaRPr lang="en-US" dirty="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 you understand?  Can you explain? Can you estimate?</a:t>
            </a:r>
            <a:endParaRPr lang="en-US" dirty="0"/>
          </a:p>
        </p:txBody>
      </p:sp>
      <p:sp>
        <p:nvSpPr>
          <p:cNvPr id="3" name="Content Placeholder 2"/>
          <p:cNvSpPr>
            <a:spLocks noGrp="1"/>
          </p:cNvSpPr>
          <p:nvPr>
            <p:ph idx="1"/>
          </p:nvPr>
        </p:nvSpPr>
        <p:spPr/>
        <p:txBody>
          <a:bodyPr>
            <a:normAutofit/>
          </a:bodyPr>
          <a:lstStyle/>
          <a:p>
            <a:r>
              <a:rPr lang="en-US" dirty="0" smtClean="0"/>
              <a:t>(1) What are the three major steps along the technical route to a nuclear weapon?</a:t>
            </a:r>
          </a:p>
          <a:p>
            <a:r>
              <a:rPr lang="en-US" dirty="0" smtClean="0"/>
              <a:t>(2) Can you draw / explain how we get </a:t>
            </a:r>
            <a:r>
              <a:rPr lang="en-US" dirty="0" err="1" smtClean="0"/>
              <a:t>Pu</a:t>
            </a:r>
            <a:r>
              <a:rPr lang="en-US" dirty="0" smtClean="0"/>
              <a:t> isotopes from </a:t>
            </a:r>
            <a:r>
              <a:rPr lang="en-US" baseline="30000" dirty="0" smtClean="0"/>
              <a:t>238</a:t>
            </a:r>
            <a:r>
              <a:rPr lang="en-US" dirty="0" smtClean="0"/>
              <a:t>U?</a:t>
            </a:r>
          </a:p>
          <a:p>
            <a:r>
              <a:rPr lang="en-US" dirty="0" smtClean="0"/>
              <a:t>(3) Do you understand how </a:t>
            </a:r>
            <a:r>
              <a:rPr lang="en-US" dirty="0" err="1" smtClean="0"/>
              <a:t>Pu</a:t>
            </a:r>
            <a:r>
              <a:rPr lang="en-US" dirty="0" smtClean="0"/>
              <a:t> isotopic ratios change with irradiation time / fuel </a:t>
            </a:r>
            <a:r>
              <a:rPr lang="en-US" dirty="0" err="1" smtClean="0"/>
              <a:t>burnup</a:t>
            </a:r>
            <a:r>
              <a:rPr lang="en-US" dirty="0" smtClean="0"/>
              <a:t>?</a:t>
            </a:r>
          </a:p>
          <a:p>
            <a:r>
              <a:rPr lang="en-US" dirty="0" smtClean="0"/>
              <a:t>(4) Do you understand why a </a:t>
            </a:r>
            <a:r>
              <a:rPr lang="en-US" dirty="0" err="1" smtClean="0"/>
              <a:t>proliferator</a:t>
            </a:r>
            <a:r>
              <a:rPr lang="en-US" dirty="0" smtClean="0"/>
              <a:t> wants to limit the time (</a:t>
            </a:r>
            <a:r>
              <a:rPr lang="en-US" dirty="0" err="1" smtClean="0"/>
              <a:t>burnup</a:t>
            </a:r>
            <a:r>
              <a:rPr lang="en-US" dirty="0" smtClean="0"/>
              <a:t> of) the fuel is in the reactor to gain </a:t>
            </a:r>
            <a:r>
              <a:rPr lang="en-US" dirty="0" err="1" smtClean="0"/>
              <a:t>WGPu</a:t>
            </a:r>
            <a:r>
              <a:rPr lang="en-US" dirty="0" smtClean="0"/>
              <a:t>?</a:t>
            </a:r>
          </a:p>
          <a:p>
            <a:r>
              <a:rPr lang="en-US" dirty="0" smtClean="0"/>
              <a:t>(5) Why don’t / can’t we use </a:t>
            </a:r>
            <a:r>
              <a:rPr lang="en-US" dirty="0" err="1" smtClean="0"/>
              <a:t>Pu</a:t>
            </a:r>
            <a:r>
              <a:rPr lang="en-US" dirty="0" smtClean="0"/>
              <a:t> for gun-type weapons?</a:t>
            </a:r>
          </a:p>
          <a:p>
            <a:r>
              <a:rPr lang="en-US" dirty="0" smtClean="0"/>
              <a:t>(6) Why are CANDU reactors a proliferation risk for </a:t>
            </a:r>
            <a:r>
              <a:rPr lang="en-US" dirty="0" err="1" smtClean="0"/>
              <a:t>Pu</a:t>
            </a:r>
            <a:r>
              <a:rPr lang="en-US" dirty="0" smtClean="0"/>
              <a:t> production?</a:t>
            </a:r>
          </a:p>
          <a:p>
            <a:r>
              <a:rPr lang="en-US" dirty="0" smtClean="0"/>
              <a:t>(7) Can you explain the what, why, and so what of fuel reprocessing?</a:t>
            </a:r>
          </a:p>
          <a:p>
            <a:r>
              <a:rPr lang="en-US" dirty="0" smtClean="0"/>
              <a:t>(8) can you describe the key steps to the PUREX process?</a:t>
            </a:r>
          </a:p>
        </p:txBody>
      </p:sp>
    </p:spTree>
  </p:cSld>
  <p:clrMapOvr>
    <a:masterClrMapping/>
  </p:clrMapOvr>
  <p:transition advClick="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Routes to a Nuclear Weapon</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a:t>
            </a:fld>
            <a:endParaRPr lang="en-US" dirty="0"/>
          </a:p>
        </p:txBody>
      </p:sp>
      <p:grpSp>
        <p:nvGrpSpPr>
          <p:cNvPr id="3" name="Group 6"/>
          <p:cNvGrpSpPr/>
          <p:nvPr/>
        </p:nvGrpSpPr>
        <p:grpSpPr>
          <a:xfrm>
            <a:off x="304800" y="1295400"/>
            <a:ext cx="5791200" cy="3657600"/>
            <a:chOff x="226088" y="1828800"/>
            <a:chExt cx="6631912" cy="4495800"/>
          </a:xfrm>
        </p:grpSpPr>
        <p:pic>
          <p:nvPicPr>
            <p:cNvPr id="5" name="Content Placeholder 4" descr="Fig41"/>
            <p:cNvPicPr>
              <a:picLocks noGrp="1" noChangeAspect="1" noChangeArrowheads="1"/>
            </p:cNvPicPr>
            <p:nvPr>
              <p:ph idx="1"/>
            </p:nvPr>
          </p:nvPicPr>
          <p:blipFill>
            <a:blip r:embed="rId3" cstate="print"/>
            <a:srcRect l="3157" t="9068" r="4255" b="1763"/>
            <a:stretch>
              <a:fillRect/>
            </a:stretch>
          </p:blipFill>
          <p:spPr>
            <a:xfrm>
              <a:off x="226088" y="1828800"/>
              <a:ext cx="6631912" cy="4495800"/>
            </a:xfrm>
            <a:noFill/>
          </p:spPr>
        </p:pic>
        <p:sp>
          <p:nvSpPr>
            <p:cNvPr id="6" name="Rectangle 5"/>
            <p:cNvSpPr/>
            <p:nvPr/>
          </p:nvSpPr>
          <p:spPr>
            <a:xfrm>
              <a:off x="3962400" y="3124200"/>
              <a:ext cx="4572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2286000" y="5553670"/>
            <a:ext cx="4114800" cy="923330"/>
          </a:xfrm>
          <a:prstGeom prst="rect">
            <a:avLst/>
          </a:prstGeom>
          <a:noFill/>
          <a:ln>
            <a:noFill/>
          </a:ln>
        </p:spPr>
        <p:txBody>
          <a:bodyPr wrap="square" rtlCol="0">
            <a:spAutoFit/>
          </a:bodyPr>
          <a:lstStyle/>
          <a:p>
            <a:pPr marL="342900" indent="-342900">
              <a:buAutoNum type="arabicPeriod"/>
            </a:pPr>
            <a:r>
              <a:rPr lang="en-US" b="1" dirty="0" smtClean="0">
                <a:latin typeface="+mj-lt"/>
              </a:rPr>
              <a:t>Obtain special nuclear material</a:t>
            </a:r>
          </a:p>
          <a:p>
            <a:pPr marL="342900" indent="-342900">
              <a:buAutoNum type="arabicPeriod"/>
            </a:pPr>
            <a:r>
              <a:rPr lang="en-US" b="1" dirty="0" smtClean="0">
                <a:latin typeface="+mj-lt"/>
              </a:rPr>
              <a:t>Integrate high explosive components</a:t>
            </a:r>
          </a:p>
          <a:p>
            <a:pPr marL="342900" indent="-342900">
              <a:buAutoNum type="arabicPeriod"/>
            </a:pPr>
            <a:r>
              <a:rPr lang="en-US" b="1" dirty="0" smtClean="0">
                <a:latin typeface="+mj-lt"/>
              </a:rPr>
              <a:t>Integrate delivery system</a:t>
            </a:r>
            <a:endParaRPr lang="en-US" b="1" dirty="0">
              <a:latin typeface="+mj-lt"/>
            </a:endParaRPr>
          </a:p>
        </p:txBody>
      </p:sp>
      <p:sp>
        <p:nvSpPr>
          <p:cNvPr id="9" name="TextBox 8"/>
          <p:cNvSpPr txBox="1"/>
          <p:nvPr/>
        </p:nvSpPr>
        <p:spPr>
          <a:xfrm>
            <a:off x="3468722" y="5226164"/>
            <a:ext cx="1457130" cy="400110"/>
          </a:xfrm>
          <a:prstGeom prst="rect">
            <a:avLst/>
          </a:prstGeom>
          <a:noFill/>
        </p:spPr>
        <p:txBody>
          <a:bodyPr wrap="none" rtlCol="0">
            <a:spAutoFit/>
          </a:bodyPr>
          <a:lstStyle/>
          <a:p>
            <a:pPr algn="ctr"/>
            <a:r>
              <a:rPr lang="en-US" sz="2000" b="1" i="1" dirty="0" smtClean="0">
                <a:latin typeface="+mj-lt"/>
              </a:rPr>
              <a:t>Major Steps</a:t>
            </a:r>
            <a:endParaRPr lang="en-US" sz="2000" b="1" i="1" dirty="0">
              <a:latin typeface="+mj-lt"/>
            </a:endParaRPr>
          </a:p>
        </p:txBody>
      </p:sp>
      <p:pic>
        <p:nvPicPr>
          <p:cNvPr id="10" name="Picture 9" descr="4-1 SNM.bmp"/>
          <p:cNvPicPr>
            <a:picLocks noChangeAspect="1"/>
          </p:cNvPicPr>
          <p:nvPr/>
        </p:nvPicPr>
        <p:blipFill>
          <a:blip r:embed="rId4" cstate="print"/>
          <a:stretch>
            <a:fillRect/>
          </a:stretch>
        </p:blipFill>
        <p:spPr>
          <a:xfrm>
            <a:off x="6934200" y="1295400"/>
            <a:ext cx="1676191" cy="1333333"/>
          </a:xfrm>
          <a:prstGeom prst="rect">
            <a:avLst/>
          </a:prstGeom>
        </p:spPr>
      </p:pic>
      <p:pic>
        <p:nvPicPr>
          <p:cNvPr id="11" name="Picture 10" descr="4-1 Components.png"/>
          <p:cNvPicPr>
            <a:picLocks noChangeAspect="1"/>
          </p:cNvPicPr>
          <p:nvPr/>
        </p:nvPicPr>
        <p:blipFill>
          <a:blip r:embed="rId5" cstate="print"/>
          <a:stretch>
            <a:fillRect/>
          </a:stretch>
        </p:blipFill>
        <p:spPr>
          <a:xfrm>
            <a:off x="6934200" y="3262900"/>
            <a:ext cx="1876425" cy="1156700"/>
          </a:xfrm>
          <a:prstGeom prst="rect">
            <a:avLst/>
          </a:prstGeom>
        </p:spPr>
      </p:pic>
      <p:pic>
        <p:nvPicPr>
          <p:cNvPr id="12" name="Picture 11" descr="4-1 Missile.jpg"/>
          <p:cNvPicPr>
            <a:picLocks noChangeAspect="1"/>
          </p:cNvPicPr>
          <p:nvPr/>
        </p:nvPicPr>
        <p:blipFill>
          <a:blip r:embed="rId6" cstate="print"/>
          <a:stretch>
            <a:fillRect/>
          </a:stretch>
        </p:blipFill>
        <p:spPr>
          <a:xfrm>
            <a:off x="7391400" y="4967859"/>
            <a:ext cx="1066800" cy="1128141"/>
          </a:xfrm>
          <a:prstGeom prst="rect">
            <a:avLst/>
          </a:prstGeom>
        </p:spPr>
      </p:pic>
      <p:sp>
        <p:nvSpPr>
          <p:cNvPr id="13" name="Down Arrow 12"/>
          <p:cNvSpPr/>
          <p:nvPr/>
        </p:nvSpPr>
        <p:spPr>
          <a:xfrm>
            <a:off x="7772400" y="2794348"/>
            <a:ext cx="228600" cy="381000"/>
          </a:xfrm>
          <a:prstGeom prst="downArrow">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7772400" y="4419600"/>
            <a:ext cx="228600" cy="381000"/>
          </a:xfrm>
          <a:prstGeom prst="downArrow">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1849145"/>
            <a:ext cx="209360" cy="20825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rgbClr val="FFFF00"/>
                </a:solidFill>
                <a:effectLst>
                  <a:outerShdw blurRad="38100" dist="38100" dir="2700000" algn="tl">
                    <a:srgbClr val="000000">
                      <a:alpha val="43137"/>
                    </a:srgbClr>
                  </a:outerShdw>
                </a:effectLst>
              </a:rPr>
              <a:t>1</a:t>
            </a:r>
          </a:p>
        </p:txBody>
      </p:sp>
      <p:sp>
        <p:nvSpPr>
          <p:cNvPr id="16" name="Oval 15"/>
          <p:cNvSpPr/>
          <p:nvPr/>
        </p:nvSpPr>
        <p:spPr>
          <a:xfrm>
            <a:off x="6324600" y="3721274"/>
            <a:ext cx="209360" cy="20825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smtClean="0">
                <a:solidFill>
                  <a:srgbClr val="FFFF00"/>
                </a:solidFill>
                <a:effectLst>
                  <a:outerShdw blurRad="38100" dist="38100" dir="2700000" algn="tl">
                    <a:srgbClr val="000000">
                      <a:alpha val="43137"/>
                    </a:srgbClr>
                  </a:outerShdw>
                </a:effectLst>
              </a:rPr>
              <a:t>2</a:t>
            </a:r>
            <a:endParaRPr lang="en-US" sz="1600" b="1" dirty="0">
              <a:solidFill>
                <a:srgbClr val="FFFF00"/>
              </a:solidFill>
              <a:effectLst>
                <a:outerShdw blurRad="38100" dist="38100" dir="2700000" algn="tl">
                  <a:srgbClr val="000000">
                    <a:alpha val="43137"/>
                  </a:srgbClr>
                </a:outerShdw>
              </a:effectLst>
            </a:endParaRPr>
          </a:p>
        </p:txBody>
      </p:sp>
      <p:sp>
        <p:nvSpPr>
          <p:cNvPr id="17" name="Oval 16"/>
          <p:cNvSpPr/>
          <p:nvPr/>
        </p:nvSpPr>
        <p:spPr>
          <a:xfrm>
            <a:off x="6324600" y="4516145"/>
            <a:ext cx="209360" cy="20825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smtClean="0">
                <a:solidFill>
                  <a:srgbClr val="FFFF00"/>
                </a:solidFill>
                <a:effectLst>
                  <a:outerShdw blurRad="38100" dist="38100" dir="2700000" algn="tl">
                    <a:srgbClr val="000000">
                      <a:alpha val="43137"/>
                    </a:srgbClr>
                  </a:outerShdw>
                </a:effectLst>
              </a:rPr>
              <a:t>3</a:t>
            </a:r>
            <a:endParaRPr lang="en-US" sz="1600" b="1" dirty="0">
              <a:solidFill>
                <a:srgbClr val="FFFF00"/>
              </a:solidFill>
              <a:effectLst>
                <a:outerShdw blurRad="38100" dist="38100" dir="2700000" algn="tl">
                  <a:srgbClr val="000000">
                    <a:alpha val="43137"/>
                  </a:srgbClr>
                </a:outerShdw>
              </a:effectLst>
            </a:endParaRPr>
          </a:p>
        </p:txBody>
      </p:sp>
      <p:sp>
        <p:nvSpPr>
          <p:cNvPr id="18" name="Oval 17"/>
          <p:cNvSpPr/>
          <p:nvPr/>
        </p:nvSpPr>
        <p:spPr>
          <a:xfrm>
            <a:off x="1447800" y="2667000"/>
            <a:ext cx="1447800" cy="838200"/>
          </a:xfrm>
          <a:prstGeom prst="ellipse">
            <a:avLst/>
          </a:prstGeom>
          <a:solidFill>
            <a:srgbClr val="FFFF00">
              <a:alpha val="2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Plutonium Isotope Production</a:t>
            </a:r>
            <a:br>
              <a:rPr lang="en-US" dirty="0" smtClean="0"/>
            </a:br>
            <a:r>
              <a:rPr lang="en-US" sz="1800" dirty="0" smtClean="0"/>
              <a:t>(1 of 3) </a:t>
            </a:r>
            <a:endParaRPr lang="en-US" sz="1800"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latin typeface="+mj-lt"/>
              </a:rPr>
              <a:pPr>
                <a:defRPr/>
              </a:pPr>
              <a:t>3</a:t>
            </a:fld>
            <a:endParaRPr lang="en-US" dirty="0">
              <a:latin typeface="+mj-lt"/>
            </a:endParaRPr>
          </a:p>
        </p:txBody>
      </p:sp>
      <p:grpSp>
        <p:nvGrpSpPr>
          <p:cNvPr id="57" name="Group 56"/>
          <p:cNvGrpSpPr/>
          <p:nvPr/>
        </p:nvGrpSpPr>
        <p:grpSpPr>
          <a:xfrm>
            <a:off x="807034" y="1295400"/>
            <a:ext cx="7648256" cy="5410200"/>
            <a:chOff x="152400" y="76200"/>
            <a:chExt cx="9172575" cy="6629400"/>
          </a:xfrm>
        </p:grpSpPr>
        <p:sp>
          <p:nvSpPr>
            <p:cNvPr id="7" name="Text Box 2"/>
            <p:cNvSpPr txBox="1">
              <a:spLocks noChangeArrowheads="1"/>
            </p:cNvSpPr>
            <p:nvPr/>
          </p:nvSpPr>
          <p:spPr bwMode="auto">
            <a:xfrm>
              <a:off x="304800" y="5048250"/>
              <a:ext cx="652108" cy="377135"/>
            </a:xfrm>
            <a:prstGeom prst="rect">
              <a:avLst/>
            </a:prstGeom>
            <a:noFill/>
            <a:ln w="9525">
              <a:noFill/>
              <a:miter lim="800000"/>
              <a:headEnd/>
              <a:tailEnd/>
            </a:ln>
            <a:effectLst/>
          </p:spPr>
          <p:txBody>
            <a:bodyPr wrap="none">
              <a:spAutoFit/>
            </a:bodyPr>
            <a:lstStyle/>
            <a:p>
              <a:r>
                <a:rPr lang="en-US" sz="1400" b="1">
                  <a:latin typeface="+mj-lt"/>
                </a:rPr>
                <a:t>Z=92</a:t>
              </a:r>
            </a:p>
          </p:txBody>
        </p:sp>
        <p:sp>
          <p:nvSpPr>
            <p:cNvPr id="8" name="Text Box 3"/>
            <p:cNvSpPr txBox="1">
              <a:spLocks noChangeArrowheads="1"/>
            </p:cNvSpPr>
            <p:nvPr/>
          </p:nvSpPr>
          <p:spPr bwMode="auto">
            <a:xfrm>
              <a:off x="285750" y="3328989"/>
              <a:ext cx="711200" cy="377135"/>
            </a:xfrm>
            <a:prstGeom prst="rect">
              <a:avLst/>
            </a:prstGeom>
            <a:noFill/>
            <a:ln w="9525">
              <a:noFill/>
              <a:miter lim="800000"/>
              <a:headEnd/>
              <a:tailEnd/>
            </a:ln>
            <a:effectLst/>
          </p:spPr>
          <p:txBody>
            <a:bodyPr>
              <a:spAutoFit/>
            </a:bodyPr>
            <a:lstStyle/>
            <a:p>
              <a:r>
                <a:rPr lang="en-US" sz="1400" b="1">
                  <a:latin typeface="+mj-lt"/>
                </a:rPr>
                <a:t>Z=93</a:t>
              </a:r>
            </a:p>
          </p:txBody>
        </p:sp>
        <p:sp>
          <p:nvSpPr>
            <p:cNvPr id="9" name="Text Box 4"/>
            <p:cNvSpPr txBox="1">
              <a:spLocks noChangeArrowheads="1"/>
            </p:cNvSpPr>
            <p:nvPr/>
          </p:nvSpPr>
          <p:spPr bwMode="auto">
            <a:xfrm>
              <a:off x="280988" y="1571625"/>
              <a:ext cx="652108" cy="377135"/>
            </a:xfrm>
            <a:prstGeom prst="rect">
              <a:avLst/>
            </a:prstGeom>
            <a:noFill/>
            <a:ln w="9525">
              <a:noFill/>
              <a:miter lim="800000"/>
              <a:headEnd/>
              <a:tailEnd/>
            </a:ln>
            <a:effectLst/>
          </p:spPr>
          <p:txBody>
            <a:bodyPr wrap="none">
              <a:spAutoFit/>
            </a:bodyPr>
            <a:lstStyle/>
            <a:p>
              <a:r>
                <a:rPr lang="en-US" sz="1400" b="1">
                  <a:latin typeface="+mj-lt"/>
                </a:rPr>
                <a:t>Z=94</a:t>
              </a:r>
            </a:p>
          </p:txBody>
        </p:sp>
        <p:grpSp>
          <p:nvGrpSpPr>
            <p:cNvPr id="10" name="Group 5"/>
            <p:cNvGrpSpPr>
              <a:grpSpLocks/>
            </p:cNvGrpSpPr>
            <p:nvPr/>
          </p:nvGrpSpPr>
          <p:grpSpPr bwMode="auto">
            <a:xfrm>
              <a:off x="1371600" y="609600"/>
              <a:ext cx="5867401" cy="5105400"/>
              <a:chOff x="1152" y="384"/>
              <a:chExt cx="3696" cy="3216"/>
            </a:xfrm>
          </p:grpSpPr>
          <p:sp>
            <p:nvSpPr>
              <p:cNvPr id="11" name="Rectangle 6"/>
              <p:cNvSpPr>
                <a:spLocks noChangeArrowheads="1"/>
              </p:cNvSpPr>
              <p:nvPr/>
            </p:nvSpPr>
            <p:spPr bwMode="auto">
              <a:xfrm>
                <a:off x="2160" y="3024"/>
                <a:ext cx="576" cy="576"/>
              </a:xfrm>
              <a:prstGeom prst="rect">
                <a:avLst/>
              </a:prstGeom>
              <a:noFill/>
              <a:ln w="9525">
                <a:solidFill>
                  <a:schemeClr val="tx1"/>
                </a:solidFill>
                <a:miter lim="800000"/>
                <a:headEnd/>
                <a:tailEnd/>
              </a:ln>
              <a:effectLst/>
            </p:spPr>
            <p:txBody>
              <a:bodyPr wrap="none" anchor="ctr"/>
              <a:lstStyle/>
              <a:p>
                <a:endParaRPr lang="en-US" sz="1400">
                  <a:latin typeface="+mj-lt"/>
                </a:endParaRPr>
              </a:p>
            </p:txBody>
          </p:sp>
          <p:sp>
            <p:nvSpPr>
              <p:cNvPr id="12" name="Text Box 7"/>
              <p:cNvSpPr txBox="1">
                <a:spLocks noChangeArrowheads="1"/>
              </p:cNvSpPr>
              <p:nvPr/>
            </p:nvSpPr>
            <p:spPr bwMode="auto">
              <a:xfrm>
                <a:off x="2208" y="3198"/>
                <a:ext cx="381" cy="238"/>
              </a:xfrm>
              <a:prstGeom prst="rect">
                <a:avLst/>
              </a:prstGeom>
              <a:noFill/>
              <a:ln w="9525">
                <a:noFill/>
                <a:miter lim="800000"/>
                <a:headEnd/>
                <a:tailEnd/>
              </a:ln>
              <a:effectLst/>
            </p:spPr>
            <p:txBody>
              <a:bodyPr wrap="none">
                <a:spAutoFit/>
              </a:bodyPr>
              <a:lstStyle/>
              <a:p>
                <a:r>
                  <a:rPr lang="en-US" sz="1400" b="1" baseline="30000" dirty="0" smtClean="0"/>
                  <a:t>238</a:t>
                </a:r>
                <a:r>
                  <a:rPr lang="en-US" sz="1400" b="1" dirty="0" smtClean="0">
                    <a:latin typeface="+mj-lt"/>
                  </a:rPr>
                  <a:t>U</a:t>
                </a:r>
                <a:endParaRPr lang="en-US" sz="1400" b="1" dirty="0">
                  <a:latin typeface="+mj-lt"/>
                </a:endParaRPr>
              </a:p>
            </p:txBody>
          </p:sp>
          <p:sp>
            <p:nvSpPr>
              <p:cNvPr id="13" name="Line 8"/>
              <p:cNvSpPr>
                <a:spLocks noChangeShapeType="1"/>
              </p:cNvSpPr>
              <p:nvPr/>
            </p:nvSpPr>
            <p:spPr bwMode="auto">
              <a:xfrm>
                <a:off x="2736" y="3312"/>
                <a:ext cx="480" cy="0"/>
              </a:xfrm>
              <a:prstGeom prst="line">
                <a:avLst/>
              </a:prstGeom>
              <a:noFill/>
              <a:ln w="38100">
                <a:solidFill>
                  <a:schemeClr val="tx1"/>
                </a:solidFill>
                <a:round/>
                <a:headEnd/>
                <a:tailEnd type="triangle" w="med" len="med"/>
              </a:ln>
              <a:effectLst/>
            </p:spPr>
            <p:txBody>
              <a:bodyPr/>
              <a:lstStyle/>
              <a:p>
                <a:endParaRPr lang="en-US" sz="1400">
                  <a:latin typeface="+mj-lt"/>
                </a:endParaRPr>
              </a:p>
            </p:txBody>
          </p:sp>
          <p:sp>
            <p:nvSpPr>
              <p:cNvPr id="14" name="Rectangle 9"/>
              <p:cNvSpPr>
                <a:spLocks noChangeArrowheads="1"/>
              </p:cNvSpPr>
              <p:nvPr/>
            </p:nvSpPr>
            <p:spPr bwMode="auto">
              <a:xfrm>
                <a:off x="3208" y="3024"/>
                <a:ext cx="576" cy="576"/>
              </a:xfrm>
              <a:prstGeom prst="rect">
                <a:avLst/>
              </a:prstGeom>
              <a:noFill/>
              <a:ln w="9525">
                <a:solidFill>
                  <a:schemeClr val="tx1"/>
                </a:solidFill>
                <a:miter lim="800000"/>
                <a:headEnd/>
                <a:tailEnd/>
              </a:ln>
              <a:effectLst/>
            </p:spPr>
            <p:txBody>
              <a:bodyPr wrap="none" anchor="ctr"/>
              <a:lstStyle/>
              <a:p>
                <a:endParaRPr lang="en-US" sz="1400">
                  <a:latin typeface="+mj-lt"/>
                </a:endParaRPr>
              </a:p>
            </p:txBody>
          </p:sp>
          <p:sp>
            <p:nvSpPr>
              <p:cNvPr id="15" name="Text Box 10"/>
              <p:cNvSpPr txBox="1">
                <a:spLocks noChangeArrowheads="1"/>
              </p:cNvSpPr>
              <p:nvPr/>
            </p:nvSpPr>
            <p:spPr bwMode="auto">
              <a:xfrm>
                <a:off x="3272" y="3208"/>
                <a:ext cx="381" cy="238"/>
              </a:xfrm>
              <a:prstGeom prst="rect">
                <a:avLst/>
              </a:prstGeom>
              <a:noFill/>
              <a:ln w="9525">
                <a:noFill/>
                <a:miter lim="800000"/>
                <a:headEnd/>
                <a:tailEnd/>
              </a:ln>
              <a:effectLst/>
            </p:spPr>
            <p:txBody>
              <a:bodyPr wrap="none">
                <a:spAutoFit/>
              </a:bodyPr>
              <a:lstStyle/>
              <a:p>
                <a:r>
                  <a:rPr lang="en-US" sz="1400" b="1" baseline="30000" dirty="0" smtClean="0"/>
                  <a:t>239</a:t>
                </a:r>
                <a:r>
                  <a:rPr lang="en-US" sz="1400" b="1" dirty="0" smtClean="0">
                    <a:latin typeface="+mj-lt"/>
                  </a:rPr>
                  <a:t>U</a:t>
                </a:r>
                <a:endParaRPr lang="en-US" sz="1400" b="1" dirty="0">
                  <a:latin typeface="+mj-lt"/>
                </a:endParaRPr>
              </a:p>
            </p:txBody>
          </p:sp>
          <p:sp>
            <p:nvSpPr>
              <p:cNvPr id="16" name="Rectangle 11"/>
              <p:cNvSpPr>
                <a:spLocks noChangeArrowheads="1"/>
              </p:cNvSpPr>
              <p:nvPr/>
            </p:nvSpPr>
            <p:spPr bwMode="auto">
              <a:xfrm>
                <a:off x="2160" y="1920"/>
                <a:ext cx="576" cy="576"/>
              </a:xfrm>
              <a:prstGeom prst="rect">
                <a:avLst/>
              </a:prstGeom>
              <a:noFill/>
              <a:ln w="9525">
                <a:solidFill>
                  <a:schemeClr val="tx1"/>
                </a:solidFill>
                <a:miter lim="800000"/>
                <a:headEnd/>
                <a:tailEnd/>
              </a:ln>
              <a:effectLst/>
            </p:spPr>
            <p:txBody>
              <a:bodyPr wrap="none" anchor="ctr"/>
              <a:lstStyle/>
              <a:p>
                <a:endParaRPr lang="en-US" sz="1400">
                  <a:latin typeface="+mj-lt"/>
                </a:endParaRPr>
              </a:p>
            </p:txBody>
          </p:sp>
          <p:sp>
            <p:nvSpPr>
              <p:cNvPr id="17" name="Text Box 12"/>
              <p:cNvSpPr txBox="1">
                <a:spLocks noChangeArrowheads="1"/>
              </p:cNvSpPr>
              <p:nvPr/>
            </p:nvSpPr>
            <p:spPr bwMode="auto">
              <a:xfrm>
                <a:off x="2160" y="2112"/>
                <a:ext cx="454" cy="238"/>
              </a:xfrm>
              <a:prstGeom prst="rect">
                <a:avLst/>
              </a:prstGeom>
              <a:noFill/>
              <a:ln w="9525">
                <a:noFill/>
                <a:miter lim="800000"/>
                <a:headEnd/>
                <a:tailEnd/>
              </a:ln>
              <a:effectLst/>
            </p:spPr>
            <p:txBody>
              <a:bodyPr wrap="none">
                <a:spAutoFit/>
              </a:bodyPr>
              <a:lstStyle/>
              <a:p>
                <a:r>
                  <a:rPr lang="en-US" sz="1400" b="1" baseline="30000" dirty="0" smtClean="0"/>
                  <a:t>239</a:t>
                </a:r>
                <a:r>
                  <a:rPr lang="en-US" sz="1400" b="1" dirty="0" smtClean="0">
                    <a:latin typeface="+mj-lt"/>
                  </a:rPr>
                  <a:t>Np</a:t>
                </a:r>
                <a:endParaRPr lang="en-US" sz="1400" b="1" dirty="0">
                  <a:latin typeface="+mj-lt"/>
                </a:endParaRPr>
              </a:p>
            </p:txBody>
          </p:sp>
          <p:sp>
            <p:nvSpPr>
              <p:cNvPr id="18" name="Rectangle 13"/>
              <p:cNvSpPr>
                <a:spLocks noChangeArrowheads="1"/>
              </p:cNvSpPr>
              <p:nvPr/>
            </p:nvSpPr>
            <p:spPr bwMode="auto">
              <a:xfrm>
                <a:off x="1152" y="816"/>
                <a:ext cx="576" cy="576"/>
              </a:xfrm>
              <a:prstGeom prst="rect">
                <a:avLst/>
              </a:prstGeom>
              <a:noFill/>
              <a:ln w="9525">
                <a:solidFill>
                  <a:schemeClr val="tx1"/>
                </a:solidFill>
                <a:miter lim="800000"/>
                <a:headEnd/>
                <a:tailEnd/>
              </a:ln>
              <a:effectLst/>
            </p:spPr>
            <p:txBody>
              <a:bodyPr wrap="none" anchor="ctr"/>
              <a:lstStyle/>
              <a:p>
                <a:endParaRPr lang="en-US" sz="1400">
                  <a:latin typeface="+mj-lt"/>
                </a:endParaRPr>
              </a:p>
            </p:txBody>
          </p:sp>
          <p:sp>
            <p:nvSpPr>
              <p:cNvPr id="19" name="Rectangle 14"/>
              <p:cNvSpPr>
                <a:spLocks noChangeArrowheads="1"/>
              </p:cNvSpPr>
              <p:nvPr/>
            </p:nvSpPr>
            <p:spPr bwMode="auto">
              <a:xfrm>
                <a:off x="2160" y="816"/>
                <a:ext cx="576" cy="576"/>
              </a:xfrm>
              <a:prstGeom prst="rect">
                <a:avLst/>
              </a:prstGeom>
              <a:noFill/>
              <a:ln w="9525">
                <a:solidFill>
                  <a:schemeClr val="tx1"/>
                </a:solidFill>
                <a:miter lim="800000"/>
                <a:headEnd/>
                <a:tailEnd/>
              </a:ln>
              <a:effectLst/>
            </p:spPr>
            <p:txBody>
              <a:bodyPr wrap="none" anchor="ctr"/>
              <a:lstStyle/>
              <a:p>
                <a:endParaRPr lang="en-US" sz="1400">
                  <a:latin typeface="+mj-lt"/>
                </a:endParaRPr>
              </a:p>
            </p:txBody>
          </p:sp>
          <p:sp>
            <p:nvSpPr>
              <p:cNvPr id="20" name="Rectangle 15"/>
              <p:cNvSpPr>
                <a:spLocks noChangeArrowheads="1"/>
              </p:cNvSpPr>
              <p:nvPr/>
            </p:nvSpPr>
            <p:spPr bwMode="auto">
              <a:xfrm>
                <a:off x="3213" y="816"/>
                <a:ext cx="576" cy="576"/>
              </a:xfrm>
              <a:prstGeom prst="rect">
                <a:avLst/>
              </a:prstGeom>
              <a:noFill/>
              <a:ln w="9525">
                <a:solidFill>
                  <a:schemeClr val="tx1"/>
                </a:solidFill>
                <a:miter lim="800000"/>
                <a:headEnd/>
                <a:tailEnd/>
              </a:ln>
              <a:effectLst/>
            </p:spPr>
            <p:txBody>
              <a:bodyPr wrap="none" anchor="ctr"/>
              <a:lstStyle/>
              <a:p>
                <a:endParaRPr lang="en-US" sz="1400">
                  <a:latin typeface="+mj-lt"/>
                </a:endParaRPr>
              </a:p>
            </p:txBody>
          </p:sp>
          <p:sp>
            <p:nvSpPr>
              <p:cNvPr id="21" name="Rectangle 16"/>
              <p:cNvSpPr>
                <a:spLocks noChangeArrowheads="1"/>
              </p:cNvSpPr>
              <p:nvPr/>
            </p:nvSpPr>
            <p:spPr bwMode="auto">
              <a:xfrm>
                <a:off x="4272" y="816"/>
                <a:ext cx="576" cy="576"/>
              </a:xfrm>
              <a:prstGeom prst="rect">
                <a:avLst/>
              </a:prstGeom>
              <a:noFill/>
              <a:ln w="9525">
                <a:solidFill>
                  <a:schemeClr val="tx1"/>
                </a:solidFill>
                <a:miter lim="800000"/>
                <a:headEnd/>
                <a:tailEnd/>
              </a:ln>
              <a:effectLst/>
            </p:spPr>
            <p:txBody>
              <a:bodyPr wrap="none" anchor="ctr"/>
              <a:lstStyle/>
              <a:p>
                <a:endParaRPr lang="en-US" sz="1400">
                  <a:latin typeface="+mj-lt"/>
                </a:endParaRPr>
              </a:p>
            </p:txBody>
          </p:sp>
          <p:sp>
            <p:nvSpPr>
              <p:cNvPr id="22" name="Line 17"/>
              <p:cNvSpPr>
                <a:spLocks noChangeShapeType="1"/>
              </p:cNvSpPr>
              <p:nvPr/>
            </p:nvSpPr>
            <p:spPr bwMode="auto">
              <a:xfrm flipH="1" flipV="1">
                <a:off x="2736" y="2496"/>
                <a:ext cx="480" cy="528"/>
              </a:xfrm>
              <a:prstGeom prst="line">
                <a:avLst/>
              </a:prstGeom>
              <a:noFill/>
              <a:ln w="38100">
                <a:solidFill>
                  <a:schemeClr val="tx1"/>
                </a:solidFill>
                <a:prstDash val="dash"/>
                <a:round/>
                <a:headEnd/>
                <a:tailEnd type="triangle" w="med" len="med"/>
              </a:ln>
              <a:effectLst/>
            </p:spPr>
            <p:txBody>
              <a:bodyPr/>
              <a:lstStyle/>
              <a:p>
                <a:endParaRPr lang="en-US" sz="1400">
                  <a:latin typeface="+mj-lt"/>
                </a:endParaRPr>
              </a:p>
            </p:txBody>
          </p:sp>
          <p:sp>
            <p:nvSpPr>
              <p:cNvPr id="23" name="Line 18"/>
              <p:cNvSpPr>
                <a:spLocks noChangeShapeType="1"/>
              </p:cNvSpPr>
              <p:nvPr/>
            </p:nvSpPr>
            <p:spPr bwMode="auto">
              <a:xfrm flipH="1" flipV="1">
                <a:off x="1728" y="1392"/>
                <a:ext cx="432" cy="528"/>
              </a:xfrm>
              <a:prstGeom prst="line">
                <a:avLst/>
              </a:prstGeom>
              <a:noFill/>
              <a:ln w="38100">
                <a:solidFill>
                  <a:schemeClr val="tx1"/>
                </a:solidFill>
                <a:prstDash val="dash"/>
                <a:round/>
                <a:headEnd/>
                <a:tailEnd type="triangle" w="med" len="med"/>
              </a:ln>
              <a:effectLst/>
            </p:spPr>
            <p:txBody>
              <a:bodyPr/>
              <a:lstStyle/>
              <a:p>
                <a:endParaRPr lang="en-US" sz="1400">
                  <a:latin typeface="+mj-lt"/>
                </a:endParaRPr>
              </a:p>
            </p:txBody>
          </p:sp>
          <p:sp>
            <p:nvSpPr>
              <p:cNvPr id="24" name="Text Box 19"/>
              <p:cNvSpPr txBox="1">
                <a:spLocks noChangeArrowheads="1"/>
              </p:cNvSpPr>
              <p:nvPr/>
            </p:nvSpPr>
            <p:spPr bwMode="auto">
              <a:xfrm>
                <a:off x="1178" y="983"/>
                <a:ext cx="423" cy="238"/>
              </a:xfrm>
              <a:prstGeom prst="rect">
                <a:avLst/>
              </a:prstGeom>
              <a:noFill/>
              <a:ln w="9525">
                <a:noFill/>
                <a:miter lim="800000"/>
                <a:headEnd/>
                <a:tailEnd/>
              </a:ln>
              <a:effectLst/>
            </p:spPr>
            <p:txBody>
              <a:bodyPr wrap="none">
                <a:spAutoFit/>
              </a:bodyPr>
              <a:lstStyle/>
              <a:p>
                <a:r>
                  <a:rPr lang="en-US" sz="1400" b="1" baseline="30000" dirty="0" smtClean="0">
                    <a:latin typeface="+mj-lt"/>
                  </a:rPr>
                  <a:t>239</a:t>
                </a:r>
                <a:r>
                  <a:rPr lang="en-US" sz="1400" b="1" dirty="0" smtClean="0">
                    <a:latin typeface="+mj-lt"/>
                  </a:rPr>
                  <a:t>Pu</a:t>
                </a:r>
                <a:endParaRPr lang="en-US" sz="1400" b="1" dirty="0">
                  <a:latin typeface="+mj-lt"/>
                </a:endParaRPr>
              </a:p>
            </p:txBody>
          </p:sp>
          <p:sp>
            <p:nvSpPr>
              <p:cNvPr id="25" name="Text Box 20"/>
              <p:cNvSpPr txBox="1">
                <a:spLocks noChangeArrowheads="1"/>
              </p:cNvSpPr>
              <p:nvPr/>
            </p:nvSpPr>
            <p:spPr bwMode="auto">
              <a:xfrm>
                <a:off x="2198" y="983"/>
                <a:ext cx="437" cy="238"/>
              </a:xfrm>
              <a:prstGeom prst="rect">
                <a:avLst/>
              </a:prstGeom>
              <a:noFill/>
              <a:ln w="9525">
                <a:noFill/>
                <a:miter lim="800000"/>
                <a:headEnd/>
                <a:tailEnd/>
              </a:ln>
              <a:effectLst/>
            </p:spPr>
            <p:txBody>
              <a:bodyPr wrap="none">
                <a:spAutoFit/>
              </a:bodyPr>
              <a:lstStyle/>
              <a:p>
                <a:r>
                  <a:rPr lang="en-US" sz="1400" b="1" baseline="30000" dirty="0" smtClean="0"/>
                  <a:t>240</a:t>
                </a:r>
                <a:r>
                  <a:rPr lang="en-US" sz="1400" b="1" dirty="0" smtClean="0">
                    <a:latin typeface="+mj-lt"/>
                  </a:rPr>
                  <a:t>Pu</a:t>
                </a:r>
                <a:endParaRPr lang="en-US" sz="1400" b="1" dirty="0">
                  <a:latin typeface="+mj-lt"/>
                </a:endParaRPr>
              </a:p>
            </p:txBody>
          </p:sp>
          <p:sp>
            <p:nvSpPr>
              <p:cNvPr id="26" name="Text Box 21"/>
              <p:cNvSpPr txBox="1">
                <a:spLocks noChangeArrowheads="1"/>
              </p:cNvSpPr>
              <p:nvPr/>
            </p:nvSpPr>
            <p:spPr bwMode="auto">
              <a:xfrm>
                <a:off x="3248" y="986"/>
                <a:ext cx="437" cy="238"/>
              </a:xfrm>
              <a:prstGeom prst="rect">
                <a:avLst/>
              </a:prstGeom>
              <a:noFill/>
              <a:ln w="9525">
                <a:noFill/>
                <a:miter lim="800000"/>
                <a:headEnd/>
                <a:tailEnd/>
              </a:ln>
              <a:effectLst/>
            </p:spPr>
            <p:txBody>
              <a:bodyPr wrap="none">
                <a:spAutoFit/>
              </a:bodyPr>
              <a:lstStyle/>
              <a:p>
                <a:r>
                  <a:rPr lang="en-US" sz="1400" b="1" baseline="30000" dirty="0" smtClean="0"/>
                  <a:t>241</a:t>
                </a:r>
                <a:r>
                  <a:rPr lang="en-US" sz="1400" b="1" dirty="0" smtClean="0">
                    <a:latin typeface="+mj-lt"/>
                  </a:rPr>
                  <a:t>Pu</a:t>
                </a:r>
                <a:endParaRPr lang="en-US" sz="1400" b="1" dirty="0">
                  <a:latin typeface="+mj-lt"/>
                </a:endParaRPr>
              </a:p>
            </p:txBody>
          </p:sp>
          <p:sp>
            <p:nvSpPr>
              <p:cNvPr id="27" name="Text Box 22"/>
              <p:cNvSpPr txBox="1">
                <a:spLocks noChangeArrowheads="1"/>
              </p:cNvSpPr>
              <p:nvPr/>
            </p:nvSpPr>
            <p:spPr bwMode="auto">
              <a:xfrm>
                <a:off x="4310" y="986"/>
                <a:ext cx="437" cy="238"/>
              </a:xfrm>
              <a:prstGeom prst="rect">
                <a:avLst/>
              </a:prstGeom>
              <a:noFill/>
              <a:ln w="9525">
                <a:noFill/>
                <a:miter lim="800000"/>
                <a:headEnd/>
                <a:tailEnd/>
              </a:ln>
              <a:effectLst/>
            </p:spPr>
            <p:txBody>
              <a:bodyPr wrap="none">
                <a:spAutoFit/>
              </a:bodyPr>
              <a:lstStyle/>
              <a:p>
                <a:r>
                  <a:rPr lang="en-US" sz="1400" b="1" baseline="30000" dirty="0" smtClean="0"/>
                  <a:t>242</a:t>
                </a:r>
                <a:r>
                  <a:rPr lang="en-US" sz="1400" b="1" dirty="0" smtClean="0">
                    <a:latin typeface="+mj-lt"/>
                  </a:rPr>
                  <a:t>Pu</a:t>
                </a:r>
                <a:endParaRPr lang="en-US" sz="1400" b="1" dirty="0">
                  <a:latin typeface="+mj-lt"/>
                </a:endParaRPr>
              </a:p>
            </p:txBody>
          </p:sp>
          <p:sp>
            <p:nvSpPr>
              <p:cNvPr id="28" name="Line 23"/>
              <p:cNvSpPr>
                <a:spLocks noChangeShapeType="1"/>
              </p:cNvSpPr>
              <p:nvPr/>
            </p:nvSpPr>
            <p:spPr bwMode="auto">
              <a:xfrm>
                <a:off x="1728" y="1104"/>
                <a:ext cx="432" cy="0"/>
              </a:xfrm>
              <a:prstGeom prst="line">
                <a:avLst/>
              </a:prstGeom>
              <a:noFill/>
              <a:ln w="38100">
                <a:solidFill>
                  <a:schemeClr val="tx1"/>
                </a:solidFill>
                <a:round/>
                <a:headEnd/>
                <a:tailEnd type="triangle" w="med" len="med"/>
              </a:ln>
              <a:effectLst/>
            </p:spPr>
            <p:txBody>
              <a:bodyPr/>
              <a:lstStyle/>
              <a:p>
                <a:endParaRPr lang="en-US" sz="1400">
                  <a:latin typeface="+mj-lt"/>
                </a:endParaRPr>
              </a:p>
            </p:txBody>
          </p:sp>
          <p:sp>
            <p:nvSpPr>
              <p:cNvPr id="29" name="Line 24"/>
              <p:cNvSpPr>
                <a:spLocks noChangeShapeType="1"/>
              </p:cNvSpPr>
              <p:nvPr/>
            </p:nvSpPr>
            <p:spPr bwMode="auto">
              <a:xfrm>
                <a:off x="2736" y="1104"/>
                <a:ext cx="480" cy="0"/>
              </a:xfrm>
              <a:prstGeom prst="line">
                <a:avLst/>
              </a:prstGeom>
              <a:noFill/>
              <a:ln w="38100">
                <a:solidFill>
                  <a:schemeClr val="tx1"/>
                </a:solidFill>
                <a:round/>
                <a:headEnd/>
                <a:tailEnd type="triangle" w="med" len="med"/>
              </a:ln>
              <a:effectLst/>
            </p:spPr>
            <p:txBody>
              <a:bodyPr/>
              <a:lstStyle/>
              <a:p>
                <a:endParaRPr lang="en-US" sz="1400">
                  <a:latin typeface="+mj-lt"/>
                </a:endParaRPr>
              </a:p>
            </p:txBody>
          </p:sp>
          <p:sp>
            <p:nvSpPr>
              <p:cNvPr id="30" name="Line 25"/>
              <p:cNvSpPr>
                <a:spLocks noChangeShapeType="1"/>
              </p:cNvSpPr>
              <p:nvPr/>
            </p:nvSpPr>
            <p:spPr bwMode="auto">
              <a:xfrm>
                <a:off x="3792" y="1104"/>
                <a:ext cx="480" cy="0"/>
              </a:xfrm>
              <a:prstGeom prst="line">
                <a:avLst/>
              </a:prstGeom>
              <a:noFill/>
              <a:ln w="38100">
                <a:solidFill>
                  <a:schemeClr val="tx1"/>
                </a:solidFill>
                <a:round/>
                <a:headEnd/>
                <a:tailEnd type="triangle" w="med" len="med"/>
              </a:ln>
              <a:effectLst/>
            </p:spPr>
            <p:txBody>
              <a:bodyPr/>
              <a:lstStyle/>
              <a:p>
                <a:endParaRPr lang="en-US" sz="1400">
                  <a:latin typeface="+mj-lt"/>
                </a:endParaRPr>
              </a:p>
            </p:txBody>
          </p:sp>
          <p:grpSp>
            <p:nvGrpSpPr>
              <p:cNvPr id="31" name="Group 26"/>
              <p:cNvGrpSpPr>
                <a:grpSpLocks/>
              </p:cNvGrpSpPr>
              <p:nvPr/>
            </p:nvGrpSpPr>
            <p:grpSpPr bwMode="auto">
              <a:xfrm>
                <a:off x="3792" y="2592"/>
                <a:ext cx="510" cy="432"/>
                <a:chOff x="3792" y="2592"/>
                <a:chExt cx="510" cy="432"/>
              </a:xfrm>
            </p:grpSpPr>
            <p:sp>
              <p:nvSpPr>
                <p:cNvPr id="38" name="Line 27"/>
                <p:cNvSpPr>
                  <a:spLocks noChangeShapeType="1"/>
                </p:cNvSpPr>
                <p:nvPr/>
              </p:nvSpPr>
              <p:spPr bwMode="auto">
                <a:xfrm flipV="1">
                  <a:off x="3792" y="2688"/>
                  <a:ext cx="336" cy="336"/>
                </a:xfrm>
                <a:prstGeom prst="line">
                  <a:avLst/>
                </a:prstGeom>
                <a:noFill/>
                <a:ln w="38100">
                  <a:solidFill>
                    <a:schemeClr val="tx1"/>
                  </a:solidFill>
                  <a:prstDash val="sysDot"/>
                  <a:round/>
                  <a:headEnd/>
                  <a:tailEnd/>
                </a:ln>
                <a:effectLst/>
              </p:spPr>
              <p:txBody>
                <a:bodyPr/>
                <a:lstStyle/>
                <a:p>
                  <a:endParaRPr lang="en-US" sz="1400">
                    <a:latin typeface="+mj-lt"/>
                  </a:endParaRPr>
                </a:p>
              </p:txBody>
            </p:sp>
            <p:sp>
              <p:nvSpPr>
                <p:cNvPr id="39" name="AutoShape 28"/>
                <p:cNvSpPr>
                  <a:spLocks noChangeArrowheads="1"/>
                </p:cNvSpPr>
                <p:nvPr/>
              </p:nvSpPr>
              <p:spPr bwMode="auto">
                <a:xfrm>
                  <a:off x="3966" y="2592"/>
                  <a:ext cx="336" cy="240"/>
                </a:xfrm>
                <a:prstGeom prst="irregularSeal1">
                  <a:avLst/>
                </a:prstGeom>
                <a:noFill/>
                <a:ln w="9525">
                  <a:solidFill>
                    <a:schemeClr val="tx1"/>
                  </a:solidFill>
                  <a:miter lim="800000"/>
                  <a:headEnd/>
                  <a:tailEnd/>
                </a:ln>
                <a:effectLst/>
              </p:spPr>
              <p:txBody>
                <a:bodyPr wrap="none" anchor="ctr"/>
                <a:lstStyle/>
                <a:p>
                  <a:endParaRPr lang="en-US" sz="1400">
                    <a:latin typeface="+mj-lt"/>
                  </a:endParaRPr>
                </a:p>
              </p:txBody>
            </p:sp>
          </p:grpSp>
          <p:grpSp>
            <p:nvGrpSpPr>
              <p:cNvPr id="32" name="Group 29"/>
              <p:cNvGrpSpPr>
                <a:grpSpLocks/>
              </p:cNvGrpSpPr>
              <p:nvPr/>
            </p:nvGrpSpPr>
            <p:grpSpPr bwMode="auto">
              <a:xfrm>
                <a:off x="3792" y="384"/>
                <a:ext cx="510" cy="432"/>
                <a:chOff x="3792" y="2592"/>
                <a:chExt cx="510" cy="432"/>
              </a:xfrm>
            </p:grpSpPr>
            <p:sp>
              <p:nvSpPr>
                <p:cNvPr id="36" name="Line 30"/>
                <p:cNvSpPr>
                  <a:spLocks noChangeShapeType="1"/>
                </p:cNvSpPr>
                <p:nvPr/>
              </p:nvSpPr>
              <p:spPr bwMode="auto">
                <a:xfrm flipV="1">
                  <a:off x="3792" y="2688"/>
                  <a:ext cx="336" cy="336"/>
                </a:xfrm>
                <a:prstGeom prst="line">
                  <a:avLst/>
                </a:prstGeom>
                <a:noFill/>
                <a:ln w="38100">
                  <a:solidFill>
                    <a:schemeClr val="tx1"/>
                  </a:solidFill>
                  <a:prstDash val="sysDot"/>
                  <a:round/>
                  <a:headEnd/>
                  <a:tailEnd/>
                </a:ln>
                <a:effectLst/>
              </p:spPr>
              <p:txBody>
                <a:bodyPr/>
                <a:lstStyle/>
                <a:p>
                  <a:endParaRPr lang="en-US" sz="1400">
                    <a:latin typeface="+mj-lt"/>
                  </a:endParaRPr>
                </a:p>
              </p:txBody>
            </p:sp>
            <p:sp>
              <p:nvSpPr>
                <p:cNvPr id="37" name="AutoShape 31"/>
                <p:cNvSpPr>
                  <a:spLocks noChangeArrowheads="1"/>
                </p:cNvSpPr>
                <p:nvPr/>
              </p:nvSpPr>
              <p:spPr bwMode="auto">
                <a:xfrm>
                  <a:off x="3966" y="2592"/>
                  <a:ext cx="336" cy="240"/>
                </a:xfrm>
                <a:prstGeom prst="irregularSeal1">
                  <a:avLst/>
                </a:prstGeom>
                <a:noFill/>
                <a:ln w="9525">
                  <a:solidFill>
                    <a:schemeClr val="tx1"/>
                  </a:solidFill>
                  <a:miter lim="800000"/>
                  <a:headEnd/>
                  <a:tailEnd/>
                </a:ln>
                <a:effectLst/>
              </p:spPr>
              <p:txBody>
                <a:bodyPr wrap="none" anchor="ctr"/>
                <a:lstStyle/>
                <a:p>
                  <a:endParaRPr lang="en-US" sz="1400">
                    <a:latin typeface="+mj-lt"/>
                  </a:endParaRPr>
                </a:p>
              </p:txBody>
            </p:sp>
          </p:grpSp>
          <p:grpSp>
            <p:nvGrpSpPr>
              <p:cNvPr id="33" name="Group 32"/>
              <p:cNvGrpSpPr>
                <a:grpSpLocks/>
              </p:cNvGrpSpPr>
              <p:nvPr/>
            </p:nvGrpSpPr>
            <p:grpSpPr bwMode="auto">
              <a:xfrm>
                <a:off x="1728" y="384"/>
                <a:ext cx="510" cy="432"/>
                <a:chOff x="3792" y="2592"/>
                <a:chExt cx="510" cy="432"/>
              </a:xfrm>
            </p:grpSpPr>
            <p:sp>
              <p:nvSpPr>
                <p:cNvPr id="34" name="Line 33"/>
                <p:cNvSpPr>
                  <a:spLocks noChangeShapeType="1"/>
                </p:cNvSpPr>
                <p:nvPr/>
              </p:nvSpPr>
              <p:spPr bwMode="auto">
                <a:xfrm flipV="1">
                  <a:off x="3792" y="2688"/>
                  <a:ext cx="336" cy="336"/>
                </a:xfrm>
                <a:prstGeom prst="line">
                  <a:avLst/>
                </a:prstGeom>
                <a:noFill/>
                <a:ln w="38100">
                  <a:solidFill>
                    <a:schemeClr val="tx1"/>
                  </a:solidFill>
                  <a:prstDash val="sysDot"/>
                  <a:round/>
                  <a:headEnd/>
                  <a:tailEnd/>
                </a:ln>
                <a:effectLst/>
              </p:spPr>
              <p:txBody>
                <a:bodyPr/>
                <a:lstStyle/>
                <a:p>
                  <a:endParaRPr lang="en-US" sz="1400">
                    <a:latin typeface="+mj-lt"/>
                  </a:endParaRPr>
                </a:p>
              </p:txBody>
            </p:sp>
            <p:sp>
              <p:nvSpPr>
                <p:cNvPr id="35" name="AutoShape 34"/>
                <p:cNvSpPr>
                  <a:spLocks noChangeArrowheads="1"/>
                </p:cNvSpPr>
                <p:nvPr/>
              </p:nvSpPr>
              <p:spPr bwMode="auto">
                <a:xfrm>
                  <a:off x="3966" y="2592"/>
                  <a:ext cx="336" cy="240"/>
                </a:xfrm>
                <a:prstGeom prst="irregularSeal1">
                  <a:avLst/>
                </a:prstGeom>
                <a:noFill/>
                <a:ln w="9525">
                  <a:solidFill>
                    <a:schemeClr val="tx1"/>
                  </a:solidFill>
                  <a:miter lim="800000"/>
                  <a:headEnd/>
                  <a:tailEnd/>
                </a:ln>
                <a:effectLst/>
              </p:spPr>
              <p:txBody>
                <a:bodyPr wrap="none" anchor="ctr"/>
                <a:lstStyle/>
                <a:p>
                  <a:endParaRPr lang="en-US" sz="1400">
                    <a:latin typeface="+mj-lt"/>
                  </a:endParaRPr>
                </a:p>
              </p:txBody>
            </p:sp>
          </p:grpSp>
        </p:grpSp>
        <p:sp>
          <p:nvSpPr>
            <p:cNvPr id="40" name="Text Box 35"/>
            <p:cNvSpPr txBox="1">
              <a:spLocks noChangeArrowheads="1"/>
            </p:cNvSpPr>
            <p:nvPr/>
          </p:nvSpPr>
          <p:spPr bwMode="auto">
            <a:xfrm>
              <a:off x="7337424" y="4648199"/>
              <a:ext cx="1588359" cy="320564"/>
            </a:xfrm>
            <a:prstGeom prst="rect">
              <a:avLst/>
            </a:prstGeom>
            <a:noFill/>
            <a:ln w="9525">
              <a:noFill/>
              <a:miter lim="800000"/>
              <a:headEnd/>
              <a:tailEnd/>
            </a:ln>
            <a:effectLst/>
          </p:spPr>
          <p:txBody>
            <a:bodyPr wrap="none">
              <a:spAutoFit/>
            </a:bodyPr>
            <a:lstStyle/>
            <a:p>
              <a:r>
                <a:rPr lang="en-US" sz="1100" b="1">
                  <a:latin typeface="+mj-lt"/>
                </a:rPr>
                <a:t>neutron absorption</a:t>
              </a:r>
            </a:p>
          </p:txBody>
        </p:sp>
        <p:sp>
          <p:nvSpPr>
            <p:cNvPr id="41" name="Line 36"/>
            <p:cNvSpPr>
              <a:spLocks noChangeShapeType="1"/>
            </p:cNvSpPr>
            <p:nvPr/>
          </p:nvSpPr>
          <p:spPr bwMode="auto">
            <a:xfrm>
              <a:off x="7924800" y="4648200"/>
              <a:ext cx="762000" cy="0"/>
            </a:xfrm>
            <a:prstGeom prst="line">
              <a:avLst/>
            </a:prstGeom>
            <a:noFill/>
            <a:ln w="38100">
              <a:solidFill>
                <a:schemeClr val="tx1"/>
              </a:solidFill>
              <a:round/>
              <a:headEnd/>
              <a:tailEnd type="triangle" w="med" len="med"/>
            </a:ln>
            <a:effectLst/>
          </p:spPr>
          <p:txBody>
            <a:bodyPr/>
            <a:lstStyle/>
            <a:p>
              <a:endParaRPr lang="en-US" sz="1400">
                <a:latin typeface="+mj-lt"/>
              </a:endParaRPr>
            </a:p>
          </p:txBody>
        </p:sp>
        <p:sp>
          <p:nvSpPr>
            <p:cNvPr id="42" name="Line 37"/>
            <p:cNvSpPr>
              <a:spLocks noChangeShapeType="1"/>
            </p:cNvSpPr>
            <p:nvPr/>
          </p:nvSpPr>
          <p:spPr bwMode="auto">
            <a:xfrm flipH="1" flipV="1">
              <a:off x="7848600" y="3352800"/>
              <a:ext cx="566738" cy="609600"/>
            </a:xfrm>
            <a:prstGeom prst="line">
              <a:avLst/>
            </a:prstGeom>
            <a:noFill/>
            <a:ln w="38100">
              <a:solidFill>
                <a:schemeClr val="tx1"/>
              </a:solidFill>
              <a:prstDash val="dash"/>
              <a:round/>
              <a:headEnd/>
              <a:tailEnd type="triangle" w="med" len="med"/>
            </a:ln>
            <a:effectLst/>
          </p:spPr>
          <p:txBody>
            <a:bodyPr/>
            <a:lstStyle/>
            <a:p>
              <a:endParaRPr lang="en-US" sz="1400">
                <a:latin typeface="+mj-lt"/>
              </a:endParaRPr>
            </a:p>
          </p:txBody>
        </p:sp>
        <p:grpSp>
          <p:nvGrpSpPr>
            <p:cNvPr id="43" name="Group 38"/>
            <p:cNvGrpSpPr>
              <a:grpSpLocks/>
            </p:cNvGrpSpPr>
            <p:nvPr/>
          </p:nvGrpSpPr>
          <p:grpSpPr bwMode="auto">
            <a:xfrm>
              <a:off x="7848600" y="2133600"/>
              <a:ext cx="809625" cy="685800"/>
              <a:chOff x="3792" y="2592"/>
              <a:chExt cx="510" cy="432"/>
            </a:xfrm>
          </p:grpSpPr>
          <p:sp>
            <p:nvSpPr>
              <p:cNvPr id="44" name="Line 39"/>
              <p:cNvSpPr>
                <a:spLocks noChangeShapeType="1"/>
              </p:cNvSpPr>
              <p:nvPr/>
            </p:nvSpPr>
            <p:spPr bwMode="auto">
              <a:xfrm flipV="1">
                <a:off x="3792" y="2688"/>
                <a:ext cx="336" cy="336"/>
              </a:xfrm>
              <a:prstGeom prst="line">
                <a:avLst/>
              </a:prstGeom>
              <a:noFill/>
              <a:ln w="38100">
                <a:solidFill>
                  <a:schemeClr val="tx1"/>
                </a:solidFill>
                <a:prstDash val="sysDot"/>
                <a:round/>
                <a:headEnd/>
                <a:tailEnd/>
              </a:ln>
              <a:effectLst/>
            </p:spPr>
            <p:txBody>
              <a:bodyPr/>
              <a:lstStyle/>
              <a:p>
                <a:endParaRPr lang="en-US" sz="1400">
                  <a:latin typeface="+mj-lt"/>
                </a:endParaRPr>
              </a:p>
            </p:txBody>
          </p:sp>
          <p:sp>
            <p:nvSpPr>
              <p:cNvPr id="45" name="AutoShape 40"/>
              <p:cNvSpPr>
                <a:spLocks noChangeArrowheads="1"/>
              </p:cNvSpPr>
              <p:nvPr/>
            </p:nvSpPr>
            <p:spPr bwMode="auto">
              <a:xfrm>
                <a:off x="3966" y="2592"/>
                <a:ext cx="336" cy="240"/>
              </a:xfrm>
              <a:prstGeom prst="irregularSeal1">
                <a:avLst/>
              </a:prstGeom>
              <a:noFill/>
              <a:ln w="9525">
                <a:solidFill>
                  <a:schemeClr val="tx1"/>
                </a:solidFill>
                <a:miter lim="800000"/>
                <a:headEnd/>
                <a:tailEnd/>
              </a:ln>
              <a:effectLst/>
            </p:spPr>
            <p:txBody>
              <a:bodyPr wrap="none" anchor="ctr"/>
              <a:lstStyle/>
              <a:p>
                <a:endParaRPr lang="en-US" sz="1400">
                  <a:latin typeface="+mj-lt"/>
                </a:endParaRPr>
              </a:p>
            </p:txBody>
          </p:sp>
        </p:grpSp>
        <p:sp>
          <p:nvSpPr>
            <p:cNvPr id="46" name="Text Box 41"/>
            <p:cNvSpPr txBox="1">
              <a:spLocks noChangeArrowheads="1"/>
            </p:cNvSpPr>
            <p:nvPr/>
          </p:nvSpPr>
          <p:spPr bwMode="auto">
            <a:xfrm>
              <a:off x="7696199" y="3962401"/>
              <a:ext cx="1098551" cy="320564"/>
            </a:xfrm>
            <a:prstGeom prst="rect">
              <a:avLst/>
            </a:prstGeom>
            <a:noFill/>
            <a:ln w="9525">
              <a:noFill/>
              <a:miter lim="800000"/>
              <a:headEnd/>
              <a:tailEnd/>
            </a:ln>
            <a:effectLst/>
          </p:spPr>
          <p:txBody>
            <a:bodyPr>
              <a:spAutoFit/>
            </a:bodyPr>
            <a:lstStyle/>
            <a:p>
              <a:r>
                <a:rPr lang="en-US" sz="1100" b="1">
                  <a:latin typeface="+mj-lt"/>
                </a:rPr>
                <a:t>beta decay</a:t>
              </a:r>
            </a:p>
          </p:txBody>
        </p:sp>
        <p:sp>
          <p:nvSpPr>
            <p:cNvPr id="47" name="Text Box 42"/>
            <p:cNvSpPr txBox="1">
              <a:spLocks noChangeArrowheads="1"/>
            </p:cNvSpPr>
            <p:nvPr/>
          </p:nvSpPr>
          <p:spPr bwMode="auto">
            <a:xfrm>
              <a:off x="6972300" y="2781301"/>
              <a:ext cx="2352675" cy="320564"/>
            </a:xfrm>
            <a:prstGeom prst="rect">
              <a:avLst/>
            </a:prstGeom>
            <a:noFill/>
            <a:ln w="9525">
              <a:noFill/>
              <a:miter lim="800000"/>
              <a:headEnd/>
              <a:tailEnd/>
            </a:ln>
            <a:effectLst/>
          </p:spPr>
          <p:txBody>
            <a:bodyPr>
              <a:spAutoFit/>
            </a:bodyPr>
            <a:lstStyle/>
            <a:p>
              <a:r>
                <a:rPr lang="en-US" sz="1100" b="1">
                  <a:latin typeface="+mj-lt"/>
                </a:rPr>
                <a:t>neutron induced fission</a:t>
              </a:r>
            </a:p>
          </p:txBody>
        </p:sp>
        <p:sp>
          <p:nvSpPr>
            <p:cNvPr id="48" name="Text Box 43"/>
            <p:cNvSpPr txBox="1">
              <a:spLocks noChangeArrowheads="1"/>
            </p:cNvSpPr>
            <p:nvPr/>
          </p:nvSpPr>
          <p:spPr bwMode="auto">
            <a:xfrm>
              <a:off x="1447801" y="6172201"/>
              <a:ext cx="800139" cy="377135"/>
            </a:xfrm>
            <a:prstGeom prst="rect">
              <a:avLst/>
            </a:prstGeom>
            <a:noFill/>
            <a:ln w="9525">
              <a:noFill/>
              <a:miter lim="800000"/>
              <a:headEnd/>
              <a:tailEnd/>
            </a:ln>
            <a:effectLst/>
          </p:spPr>
          <p:txBody>
            <a:bodyPr wrap="none">
              <a:spAutoFit/>
            </a:bodyPr>
            <a:lstStyle/>
            <a:p>
              <a:r>
                <a:rPr lang="en-US" sz="1400" b="1">
                  <a:latin typeface="+mj-lt"/>
                </a:rPr>
                <a:t>N=145</a:t>
              </a:r>
            </a:p>
          </p:txBody>
        </p:sp>
        <p:sp>
          <p:nvSpPr>
            <p:cNvPr id="49" name="Text Box 44"/>
            <p:cNvSpPr txBox="1">
              <a:spLocks noChangeArrowheads="1"/>
            </p:cNvSpPr>
            <p:nvPr/>
          </p:nvSpPr>
          <p:spPr bwMode="auto">
            <a:xfrm>
              <a:off x="3022601" y="6172201"/>
              <a:ext cx="800139" cy="377135"/>
            </a:xfrm>
            <a:prstGeom prst="rect">
              <a:avLst/>
            </a:prstGeom>
            <a:noFill/>
            <a:ln w="9525">
              <a:noFill/>
              <a:miter lim="800000"/>
              <a:headEnd/>
              <a:tailEnd/>
            </a:ln>
            <a:effectLst/>
          </p:spPr>
          <p:txBody>
            <a:bodyPr wrap="none">
              <a:spAutoFit/>
            </a:bodyPr>
            <a:lstStyle/>
            <a:p>
              <a:r>
                <a:rPr lang="en-US" sz="1400" b="1">
                  <a:latin typeface="+mj-lt"/>
                </a:rPr>
                <a:t>N=146</a:t>
              </a:r>
            </a:p>
          </p:txBody>
        </p:sp>
        <p:sp>
          <p:nvSpPr>
            <p:cNvPr id="50" name="Text Box 45"/>
            <p:cNvSpPr txBox="1">
              <a:spLocks noChangeArrowheads="1"/>
            </p:cNvSpPr>
            <p:nvPr/>
          </p:nvSpPr>
          <p:spPr bwMode="auto">
            <a:xfrm>
              <a:off x="4673600" y="6172201"/>
              <a:ext cx="800139" cy="377135"/>
            </a:xfrm>
            <a:prstGeom prst="rect">
              <a:avLst/>
            </a:prstGeom>
            <a:noFill/>
            <a:ln w="9525">
              <a:noFill/>
              <a:miter lim="800000"/>
              <a:headEnd/>
              <a:tailEnd/>
            </a:ln>
            <a:effectLst/>
          </p:spPr>
          <p:txBody>
            <a:bodyPr wrap="none">
              <a:spAutoFit/>
            </a:bodyPr>
            <a:lstStyle/>
            <a:p>
              <a:r>
                <a:rPr lang="en-US" sz="1400" b="1">
                  <a:latin typeface="+mj-lt"/>
                </a:rPr>
                <a:t>N=147</a:t>
              </a:r>
            </a:p>
          </p:txBody>
        </p:sp>
        <p:sp>
          <p:nvSpPr>
            <p:cNvPr id="51" name="Text Box 46"/>
            <p:cNvSpPr txBox="1">
              <a:spLocks noChangeArrowheads="1"/>
            </p:cNvSpPr>
            <p:nvPr/>
          </p:nvSpPr>
          <p:spPr bwMode="auto">
            <a:xfrm>
              <a:off x="6400801" y="6172201"/>
              <a:ext cx="800139" cy="377135"/>
            </a:xfrm>
            <a:prstGeom prst="rect">
              <a:avLst/>
            </a:prstGeom>
            <a:noFill/>
            <a:ln w="9525">
              <a:noFill/>
              <a:miter lim="800000"/>
              <a:headEnd/>
              <a:tailEnd/>
            </a:ln>
            <a:effectLst/>
          </p:spPr>
          <p:txBody>
            <a:bodyPr wrap="none">
              <a:spAutoFit/>
            </a:bodyPr>
            <a:lstStyle/>
            <a:p>
              <a:r>
                <a:rPr lang="en-US" sz="1400" b="1">
                  <a:latin typeface="+mj-lt"/>
                </a:rPr>
                <a:t>N=148</a:t>
              </a:r>
            </a:p>
          </p:txBody>
        </p:sp>
        <p:sp>
          <p:nvSpPr>
            <p:cNvPr id="54" name="Rectangle 53"/>
            <p:cNvSpPr/>
            <p:nvPr/>
          </p:nvSpPr>
          <p:spPr>
            <a:xfrm>
              <a:off x="152400" y="76200"/>
              <a:ext cx="8991600" cy="6629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j-lt"/>
              </a:endParaRPr>
            </a:p>
          </p:txBody>
        </p:sp>
        <p:sp>
          <p:nvSpPr>
            <p:cNvPr id="55" name="TextBox 54"/>
            <p:cNvSpPr txBox="1"/>
            <p:nvPr/>
          </p:nvSpPr>
          <p:spPr>
            <a:xfrm>
              <a:off x="4267200" y="4141241"/>
              <a:ext cx="704015" cy="320564"/>
            </a:xfrm>
            <a:prstGeom prst="rect">
              <a:avLst/>
            </a:prstGeom>
            <a:noFill/>
          </p:spPr>
          <p:txBody>
            <a:bodyPr wrap="none" rtlCol="0">
              <a:spAutoFit/>
            </a:bodyPr>
            <a:lstStyle/>
            <a:p>
              <a:r>
                <a:rPr lang="en-US" sz="1100" b="1" dirty="0" smtClean="0">
                  <a:latin typeface="+mj-lt"/>
                </a:rPr>
                <a:t>24 min</a:t>
              </a:r>
              <a:endParaRPr lang="en-US" sz="1100" b="1" dirty="0">
                <a:latin typeface="+mj-lt"/>
              </a:endParaRPr>
            </a:p>
          </p:txBody>
        </p:sp>
        <p:sp>
          <p:nvSpPr>
            <p:cNvPr id="56" name="TextBox 55"/>
            <p:cNvSpPr txBox="1"/>
            <p:nvPr/>
          </p:nvSpPr>
          <p:spPr>
            <a:xfrm>
              <a:off x="2667000" y="2438399"/>
              <a:ext cx="1143000" cy="320564"/>
            </a:xfrm>
            <a:prstGeom prst="rect">
              <a:avLst/>
            </a:prstGeom>
            <a:noFill/>
          </p:spPr>
          <p:txBody>
            <a:bodyPr wrap="square" rtlCol="0">
              <a:spAutoFit/>
            </a:bodyPr>
            <a:lstStyle/>
            <a:p>
              <a:r>
                <a:rPr lang="en-US" sz="1100" b="1" dirty="0" smtClean="0">
                  <a:latin typeface="+mj-lt"/>
                </a:rPr>
                <a:t>2.4 days</a:t>
              </a:r>
              <a:endParaRPr lang="en-US" sz="1100" b="1" dirty="0">
                <a:latin typeface="+mj-lt"/>
              </a:endParaRPr>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Plutonium Isotope Production</a:t>
            </a:r>
            <a:br>
              <a:rPr lang="en-US" dirty="0" smtClean="0"/>
            </a:br>
            <a:r>
              <a:rPr lang="en-US" sz="1800" dirty="0" smtClean="0"/>
              <a:t>(2 of 3)</a:t>
            </a:r>
            <a:endParaRPr lang="en-US" sz="1800"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4</a:t>
            </a:fld>
            <a:endParaRPr lang="en-US" dirty="0"/>
          </a:p>
        </p:txBody>
      </p:sp>
      <p:graphicFrame>
        <p:nvGraphicFramePr>
          <p:cNvPr id="28674" name="Object 2"/>
          <p:cNvGraphicFramePr>
            <a:graphicFrameLocks noChangeAspect="1"/>
          </p:cNvGraphicFramePr>
          <p:nvPr/>
        </p:nvGraphicFramePr>
        <p:xfrm>
          <a:off x="1320800" y="1287463"/>
          <a:ext cx="6451600" cy="5418137"/>
        </p:xfrm>
        <a:graphic>
          <a:graphicData uri="http://schemas.openxmlformats.org/presentationml/2006/ole">
            <mc:AlternateContent xmlns:mc="http://schemas.openxmlformats.org/markup-compatibility/2006">
              <mc:Choice xmlns:v="urn:schemas-microsoft-com:vml" Requires="v">
                <p:oleObj spid="_x0000_s28681" name="Equation" r:id="rId4" imgW="3327400" imgH="2794000" progId="Equation.DSMT4">
                  <p:embed/>
                </p:oleObj>
              </mc:Choice>
              <mc:Fallback>
                <p:oleObj name="Equation" r:id="rId4" imgW="3327400" imgH="2794000" progId="Equation.DSMT4">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0800" y="1287463"/>
                        <a:ext cx="6451600" cy="5418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Plutonium Isotope Production</a:t>
            </a:r>
            <a:br>
              <a:rPr lang="en-US" dirty="0" smtClean="0"/>
            </a:br>
            <a:r>
              <a:rPr lang="en-US" sz="1800" dirty="0" smtClean="0"/>
              <a:t>(3 of 3)</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5</a:t>
            </a:fld>
            <a:endParaRPr lang="en-US" dirty="0"/>
          </a:p>
        </p:txBody>
      </p:sp>
      <p:graphicFrame>
        <p:nvGraphicFramePr>
          <p:cNvPr id="29699" name="Object 3"/>
          <p:cNvGraphicFramePr>
            <a:graphicFrameLocks noChangeAspect="1"/>
          </p:cNvGraphicFramePr>
          <p:nvPr/>
        </p:nvGraphicFramePr>
        <p:xfrm>
          <a:off x="609600" y="1676400"/>
          <a:ext cx="2836862" cy="725487"/>
        </p:xfrm>
        <a:graphic>
          <a:graphicData uri="http://schemas.openxmlformats.org/presentationml/2006/ole">
            <mc:AlternateContent xmlns:mc="http://schemas.openxmlformats.org/markup-compatibility/2006">
              <mc:Choice xmlns:v="urn:schemas-microsoft-com:vml" Requires="v">
                <p:oleObj spid="_x0000_s29720" name="Equation" r:id="rId4" imgW="1625600" imgH="393700" progId="Equation.DSMT4">
                  <p:embed/>
                </p:oleObj>
              </mc:Choice>
              <mc:Fallback>
                <p:oleObj name="Equation" r:id="rId4" imgW="1625600" imgH="393700" progId="Equation.DSMT4">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676400"/>
                        <a:ext cx="2836862" cy="725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457200" y="1295400"/>
            <a:ext cx="5932586" cy="369332"/>
          </a:xfrm>
          <a:prstGeom prst="rect">
            <a:avLst/>
          </a:prstGeom>
          <a:noFill/>
        </p:spPr>
        <p:txBody>
          <a:bodyPr wrap="none" rtlCol="0">
            <a:spAutoFit/>
          </a:bodyPr>
          <a:lstStyle/>
          <a:p>
            <a:r>
              <a:rPr lang="en-US" b="1" dirty="0" smtClean="0">
                <a:latin typeface="+mj-lt"/>
              </a:rPr>
              <a:t>The differential equations may be re-written in general form</a:t>
            </a:r>
            <a:endParaRPr lang="en-US" b="1" dirty="0">
              <a:latin typeface="+mj-lt"/>
            </a:endParaRPr>
          </a:p>
        </p:txBody>
      </p:sp>
      <p:graphicFrame>
        <p:nvGraphicFramePr>
          <p:cNvPr id="8" name="Object 7"/>
          <p:cNvGraphicFramePr>
            <a:graphicFrameLocks noChangeAspect="1"/>
          </p:cNvGraphicFramePr>
          <p:nvPr/>
        </p:nvGraphicFramePr>
        <p:xfrm>
          <a:off x="609600" y="2590800"/>
          <a:ext cx="2771468" cy="698500"/>
        </p:xfrm>
        <a:graphic>
          <a:graphicData uri="http://schemas.openxmlformats.org/presentationml/2006/ole">
            <mc:AlternateContent xmlns:mc="http://schemas.openxmlformats.org/markup-compatibility/2006">
              <mc:Choice xmlns:v="urn:schemas-microsoft-com:vml" Requires="v">
                <p:oleObj spid="_x0000_s29721" name="Equation" r:id="rId6" imgW="1562100" imgH="393700" progId="Equation.DSMT4">
                  <p:embed/>
                </p:oleObj>
              </mc:Choice>
              <mc:Fallback>
                <p:oleObj name="Equation" r:id="rId6" imgW="1562100" imgH="393700" progId="Equation.DSMT4">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2590800"/>
                        <a:ext cx="2771468"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609600" y="3962400"/>
          <a:ext cx="5026212" cy="2209800"/>
        </p:xfrm>
        <a:graphic>
          <a:graphicData uri="http://schemas.openxmlformats.org/presentationml/2006/ole">
            <mc:AlternateContent xmlns:mc="http://schemas.openxmlformats.org/markup-compatibility/2006">
              <mc:Choice xmlns:v="urn:schemas-microsoft-com:vml" Requires="v">
                <p:oleObj spid="_x0000_s29722" name="Equation" r:id="rId8" imgW="2946400" imgH="1295400" progId="Equation.DSMT4">
                  <p:embed/>
                </p:oleObj>
              </mc:Choice>
              <mc:Fallback>
                <p:oleObj name="Equation" r:id="rId8" imgW="2946400" imgH="1295400" progId="Equation.DSMT4">
                  <p:embed/>
                  <p:pic>
                    <p:nvPicPr>
                      <p:cNvPr id="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3962400"/>
                        <a:ext cx="5026212" cy="220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457200" y="3440668"/>
            <a:ext cx="6084358" cy="369332"/>
          </a:xfrm>
          <a:prstGeom prst="rect">
            <a:avLst/>
          </a:prstGeom>
          <a:noFill/>
        </p:spPr>
        <p:txBody>
          <a:bodyPr wrap="none" rtlCol="0">
            <a:spAutoFit/>
          </a:bodyPr>
          <a:lstStyle/>
          <a:p>
            <a:r>
              <a:rPr lang="en-US" b="1" dirty="0" smtClean="0">
                <a:latin typeface="+mj-lt"/>
              </a:rPr>
              <a:t>Multiplying each side by the integrating factor and integrating</a:t>
            </a:r>
            <a:endParaRPr lang="en-US" b="1" dirty="0">
              <a:latin typeface="+mj-lt"/>
            </a:endParaRPr>
          </a:p>
        </p:txBody>
      </p:sp>
      <p:sp>
        <p:nvSpPr>
          <p:cNvPr id="12" name="Rounded Rectangle 11"/>
          <p:cNvSpPr/>
          <p:nvPr/>
        </p:nvSpPr>
        <p:spPr>
          <a:xfrm>
            <a:off x="4114800" y="5257800"/>
            <a:ext cx="40386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FF00"/>
                </a:solidFill>
                <a:effectLst>
                  <a:outerShdw blurRad="38100" dist="38100" dir="2700000" algn="tl">
                    <a:srgbClr val="000000">
                      <a:alpha val="43137"/>
                    </a:srgbClr>
                  </a:outerShdw>
                </a:effectLst>
              </a:rPr>
              <a:t>General solution for number of nuclei of an arbitrary isotope in the plutonium production chain at time </a:t>
            </a:r>
            <a:r>
              <a:rPr lang="en-US" b="1" i="1" dirty="0" smtClean="0">
                <a:solidFill>
                  <a:srgbClr val="FFFF00"/>
                </a:solidFill>
                <a:effectLst>
                  <a:outerShdw blurRad="38100" dist="38100" dir="2700000" algn="tl">
                    <a:srgbClr val="000000">
                      <a:alpha val="43137"/>
                    </a:srgbClr>
                  </a:outerShdw>
                </a:effectLst>
              </a:rPr>
              <a:t>t</a:t>
            </a:r>
            <a:endParaRPr lang="en-US" dirty="0">
              <a:solidFill>
                <a:srgbClr val="FFFF00"/>
              </a:solidFill>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Plutonium Isotopic Ratios</a:t>
            </a:r>
            <a:endParaRPr lang="en-US" sz="1800"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6</a:t>
            </a:fld>
            <a:endParaRPr lang="en-US" dirty="0"/>
          </a:p>
        </p:txBody>
      </p:sp>
      <p:sp>
        <p:nvSpPr>
          <p:cNvPr id="17" name="TextBox 16"/>
          <p:cNvSpPr txBox="1"/>
          <p:nvPr/>
        </p:nvSpPr>
        <p:spPr>
          <a:xfrm>
            <a:off x="5562600" y="1143000"/>
            <a:ext cx="3505200" cy="400110"/>
          </a:xfrm>
          <a:prstGeom prst="rect">
            <a:avLst/>
          </a:prstGeom>
          <a:noFill/>
        </p:spPr>
        <p:txBody>
          <a:bodyPr wrap="square" rtlCol="0">
            <a:spAutoFit/>
          </a:bodyPr>
          <a:lstStyle/>
          <a:p>
            <a:pPr algn="ctr"/>
            <a:r>
              <a:rPr lang="en-US" sz="2000" b="1" u="sng" dirty="0" smtClean="0">
                <a:latin typeface="+mj-lt"/>
              </a:rPr>
              <a:t>Spontaneous fission </a:t>
            </a:r>
            <a:endParaRPr lang="en-US" sz="2000" b="1" u="sng" dirty="0">
              <a:latin typeface="+mj-lt"/>
            </a:endParaRPr>
          </a:p>
        </p:txBody>
      </p:sp>
      <p:sp>
        <p:nvSpPr>
          <p:cNvPr id="18" name="TextBox 17"/>
          <p:cNvSpPr txBox="1"/>
          <p:nvPr/>
        </p:nvSpPr>
        <p:spPr>
          <a:xfrm>
            <a:off x="5867400" y="1600200"/>
            <a:ext cx="3047999" cy="2246769"/>
          </a:xfrm>
          <a:prstGeom prst="rect">
            <a:avLst/>
          </a:prstGeom>
          <a:noFill/>
        </p:spPr>
        <p:txBody>
          <a:bodyPr wrap="square" rtlCol="0">
            <a:spAutoFit/>
          </a:bodyPr>
          <a:lstStyle/>
          <a:p>
            <a:r>
              <a:rPr lang="en-US" sz="2000" b="1" baseline="30000" dirty="0" smtClean="0">
                <a:latin typeface="+mj-lt"/>
              </a:rPr>
              <a:t>240</a:t>
            </a:r>
            <a:r>
              <a:rPr lang="en-US" sz="2000" b="1" dirty="0" smtClean="0">
                <a:latin typeface="+mj-lt"/>
              </a:rPr>
              <a:t>Pu:  450 / kg-</a:t>
            </a:r>
            <a:r>
              <a:rPr lang="en-US" sz="2000" b="1" dirty="0" err="1" smtClean="0">
                <a:latin typeface="+mj-lt"/>
              </a:rPr>
              <a:t>msec</a:t>
            </a:r>
            <a:endParaRPr lang="en-US" sz="2000" b="1" dirty="0" smtClean="0">
              <a:latin typeface="+mj-lt"/>
            </a:endParaRPr>
          </a:p>
          <a:p>
            <a:endParaRPr lang="en-US" sz="2000" b="1" dirty="0" smtClean="0">
              <a:latin typeface="+mj-lt"/>
            </a:endParaRPr>
          </a:p>
          <a:p>
            <a:r>
              <a:rPr lang="en-US" sz="2000" b="1" dirty="0" smtClean="0">
                <a:latin typeface="+mj-lt"/>
              </a:rPr>
              <a:t>At 1000 m/sec, gun-type assembly using </a:t>
            </a:r>
            <a:r>
              <a:rPr lang="en-US" sz="2000" b="1" dirty="0" err="1" smtClean="0">
                <a:latin typeface="+mj-lt"/>
              </a:rPr>
              <a:t>Pu</a:t>
            </a:r>
            <a:r>
              <a:rPr lang="en-US" sz="2000" b="1" dirty="0" smtClean="0">
                <a:latin typeface="+mj-lt"/>
              </a:rPr>
              <a:t> could generate 100s to 1000s of spontaneous fission neutrons</a:t>
            </a:r>
          </a:p>
        </p:txBody>
      </p:sp>
      <p:pic>
        <p:nvPicPr>
          <p:cNvPr id="21" name="Picture 20" descr="4-5 Gun Type.png"/>
          <p:cNvPicPr>
            <a:picLocks noChangeAspect="1"/>
          </p:cNvPicPr>
          <p:nvPr/>
        </p:nvPicPr>
        <p:blipFill>
          <a:blip r:embed="rId3" cstate="print"/>
          <a:stretch>
            <a:fillRect/>
          </a:stretch>
        </p:blipFill>
        <p:spPr>
          <a:xfrm>
            <a:off x="5867400" y="4475328"/>
            <a:ext cx="3048000" cy="2001672"/>
          </a:xfrm>
          <a:prstGeom prst="rect">
            <a:avLst/>
          </a:prstGeom>
        </p:spPr>
      </p:pic>
      <p:grpSp>
        <p:nvGrpSpPr>
          <p:cNvPr id="23" name="Group 22"/>
          <p:cNvGrpSpPr/>
          <p:nvPr/>
        </p:nvGrpSpPr>
        <p:grpSpPr>
          <a:xfrm>
            <a:off x="457200" y="1219200"/>
            <a:ext cx="5086912" cy="5486400"/>
            <a:chOff x="457200" y="1219200"/>
            <a:chExt cx="5086912" cy="5486400"/>
          </a:xfrm>
        </p:grpSpPr>
        <p:grpSp>
          <p:nvGrpSpPr>
            <p:cNvPr id="5" name="Group 4"/>
            <p:cNvGrpSpPr/>
            <p:nvPr/>
          </p:nvGrpSpPr>
          <p:grpSpPr>
            <a:xfrm>
              <a:off x="457200" y="1219200"/>
              <a:ext cx="5086912" cy="5486400"/>
              <a:chOff x="609601" y="1219199"/>
              <a:chExt cx="5086913" cy="5486401"/>
            </a:xfrm>
          </p:grpSpPr>
          <p:sp>
            <p:nvSpPr>
              <p:cNvPr id="6" name="Text Box 10"/>
              <p:cNvSpPr txBox="1">
                <a:spLocks noChangeArrowheads="1"/>
              </p:cNvSpPr>
              <p:nvPr/>
            </p:nvSpPr>
            <p:spPr bwMode="auto">
              <a:xfrm>
                <a:off x="1143000" y="6367046"/>
                <a:ext cx="35341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600" dirty="0">
                    <a:solidFill>
                      <a:srgbClr val="FF0000"/>
                    </a:solidFill>
                    <a:latin typeface="+mj-lt"/>
                  </a:rPr>
                  <a:t>Weapon </a:t>
                </a:r>
                <a:r>
                  <a:rPr lang="en-US" sz="1600" dirty="0" smtClean="0">
                    <a:solidFill>
                      <a:srgbClr val="FF0000"/>
                    </a:solidFill>
                    <a:latin typeface="+mj-lt"/>
                  </a:rPr>
                  <a:t>grade: &lt; </a:t>
                </a:r>
                <a:r>
                  <a:rPr lang="en-US" sz="1600" dirty="0">
                    <a:solidFill>
                      <a:srgbClr val="FF0000"/>
                    </a:solidFill>
                    <a:latin typeface="+mj-lt"/>
                  </a:rPr>
                  <a:t>7% to left of this line</a:t>
                </a:r>
              </a:p>
            </p:txBody>
          </p:sp>
          <p:sp>
            <p:nvSpPr>
              <p:cNvPr id="7" name="Text Box 14"/>
              <p:cNvSpPr txBox="1">
                <a:spLocks noChangeArrowheads="1"/>
              </p:cNvSpPr>
              <p:nvPr/>
            </p:nvSpPr>
            <p:spPr bwMode="auto">
              <a:xfrm>
                <a:off x="2057401" y="6047232"/>
                <a:ext cx="3124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600" dirty="0">
                    <a:latin typeface="+mj-lt"/>
                  </a:rPr>
                  <a:t>Fuel </a:t>
                </a:r>
                <a:r>
                  <a:rPr lang="en-US" sz="1600" dirty="0" smtClean="0">
                    <a:latin typeface="+mj-lt"/>
                  </a:rPr>
                  <a:t>grade: </a:t>
                </a:r>
                <a:r>
                  <a:rPr lang="en-US" sz="1600" dirty="0">
                    <a:solidFill>
                      <a:srgbClr val="FF0000"/>
                    </a:solidFill>
                    <a:latin typeface="+mj-lt"/>
                  </a:rPr>
                  <a:t>7</a:t>
                </a:r>
                <a:r>
                  <a:rPr lang="en-US" sz="1600" dirty="0" smtClean="0">
                    <a:solidFill>
                      <a:srgbClr val="FF0000"/>
                    </a:solidFill>
                    <a:latin typeface="+mj-lt"/>
                  </a:rPr>
                  <a:t>% </a:t>
                </a:r>
                <a:r>
                  <a:rPr lang="en-US" sz="1600" dirty="0" smtClean="0">
                    <a:latin typeface="+mj-lt"/>
                  </a:rPr>
                  <a:t>– </a:t>
                </a:r>
                <a:r>
                  <a:rPr lang="en-US" sz="1600" dirty="0" smtClean="0">
                    <a:solidFill>
                      <a:srgbClr val="00B050"/>
                    </a:solidFill>
                    <a:latin typeface="+mj-lt"/>
                  </a:rPr>
                  <a:t>19</a:t>
                </a:r>
                <a:r>
                  <a:rPr lang="en-US" sz="1600" dirty="0">
                    <a:solidFill>
                      <a:srgbClr val="00B050"/>
                    </a:solidFill>
                    <a:latin typeface="+mj-lt"/>
                  </a:rPr>
                  <a:t>%</a:t>
                </a:r>
              </a:p>
            </p:txBody>
          </p:sp>
          <p:sp>
            <p:nvSpPr>
              <p:cNvPr id="8" name="Text Box 17"/>
              <p:cNvSpPr txBox="1">
                <a:spLocks noChangeArrowheads="1"/>
              </p:cNvSpPr>
              <p:nvPr/>
            </p:nvSpPr>
            <p:spPr bwMode="auto">
              <a:xfrm>
                <a:off x="2971800" y="5791200"/>
                <a:ext cx="19769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600" dirty="0">
                    <a:solidFill>
                      <a:srgbClr val="00B050"/>
                    </a:solidFill>
                    <a:latin typeface="+mj-lt"/>
                  </a:rPr>
                  <a:t>Reactor </a:t>
                </a:r>
                <a:r>
                  <a:rPr lang="en-US" sz="1600" dirty="0" smtClean="0">
                    <a:solidFill>
                      <a:srgbClr val="00B050"/>
                    </a:solidFill>
                    <a:latin typeface="+mj-lt"/>
                  </a:rPr>
                  <a:t>grade: </a:t>
                </a:r>
                <a:r>
                  <a:rPr lang="en-US" sz="1600" dirty="0">
                    <a:solidFill>
                      <a:srgbClr val="00B050"/>
                    </a:solidFill>
                    <a:latin typeface="+mj-lt"/>
                  </a:rPr>
                  <a:t>&gt; 19%</a:t>
                </a:r>
              </a:p>
            </p:txBody>
          </p:sp>
          <p:grpSp>
            <p:nvGrpSpPr>
              <p:cNvPr id="9" name="Group 17"/>
              <p:cNvGrpSpPr/>
              <p:nvPr/>
            </p:nvGrpSpPr>
            <p:grpSpPr>
              <a:xfrm>
                <a:off x="609601" y="1219199"/>
                <a:ext cx="5086913" cy="4607525"/>
                <a:chOff x="4191000" y="1600200"/>
                <a:chExt cx="4629712" cy="4226529"/>
              </a:xfrm>
            </p:grpSpPr>
            <p:sp>
              <p:nvSpPr>
                <p:cNvPr id="14" name="Text Box 16"/>
                <p:cNvSpPr txBox="1">
                  <a:spLocks noChangeArrowheads="1"/>
                </p:cNvSpPr>
                <p:nvPr/>
              </p:nvSpPr>
              <p:spPr bwMode="auto">
                <a:xfrm>
                  <a:off x="4572000" y="4876800"/>
                  <a:ext cx="3657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endParaRPr lang="en-US" b="0"/>
                </a:p>
              </p:txBody>
            </p:sp>
            <p:pic>
              <p:nvPicPr>
                <p:cNvPr id="15" name="Picture 14" descr="4-5 Isotopic Ratios.png"/>
                <p:cNvPicPr>
                  <a:picLocks noChangeAspect="1"/>
                </p:cNvPicPr>
                <p:nvPr/>
              </p:nvPicPr>
              <p:blipFill>
                <a:blip r:embed="rId4" cstate="print"/>
                <a:stretch>
                  <a:fillRect/>
                </a:stretch>
              </p:blipFill>
              <p:spPr>
                <a:xfrm>
                  <a:off x="4191000" y="1600200"/>
                  <a:ext cx="4629712" cy="4226529"/>
                </a:xfrm>
                <a:prstGeom prst="rect">
                  <a:avLst/>
                </a:prstGeom>
              </p:spPr>
            </p:pic>
            <p:sp>
              <p:nvSpPr>
                <p:cNvPr id="16" name="Line 9"/>
                <p:cNvSpPr>
                  <a:spLocks noChangeShapeType="1"/>
                </p:cNvSpPr>
                <p:nvPr/>
              </p:nvSpPr>
              <p:spPr bwMode="auto">
                <a:xfrm flipV="1">
                  <a:off x="5156916" y="1752600"/>
                  <a:ext cx="0" cy="35052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 name="Line 11"/>
              <p:cNvSpPr>
                <a:spLocks noChangeShapeType="1"/>
              </p:cNvSpPr>
              <p:nvPr/>
            </p:nvSpPr>
            <p:spPr bwMode="auto">
              <a:xfrm flipH="1" flipV="1">
                <a:off x="1752600" y="4648200"/>
                <a:ext cx="304800" cy="16764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FF0000"/>
                  </a:solidFill>
                </a:endParaRPr>
              </a:p>
            </p:txBody>
          </p:sp>
          <p:sp>
            <p:nvSpPr>
              <p:cNvPr id="11" name="Line 9"/>
              <p:cNvSpPr>
                <a:spLocks noChangeShapeType="1"/>
              </p:cNvSpPr>
              <p:nvPr/>
            </p:nvSpPr>
            <p:spPr bwMode="auto">
              <a:xfrm flipV="1">
                <a:off x="2209801" y="1410866"/>
                <a:ext cx="0" cy="3821176"/>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5"/>
              <p:cNvSpPr>
                <a:spLocks noChangeShapeType="1"/>
              </p:cNvSpPr>
              <p:nvPr/>
            </p:nvSpPr>
            <p:spPr bwMode="auto">
              <a:xfrm flipH="1" flipV="1">
                <a:off x="2286001" y="3809999"/>
                <a:ext cx="762000" cy="2057400"/>
              </a:xfrm>
              <a:prstGeom prst="line">
                <a:avLst/>
              </a:prstGeom>
              <a:noFill/>
              <a:ln w="1905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Line 11"/>
              <p:cNvSpPr>
                <a:spLocks noChangeShapeType="1"/>
              </p:cNvSpPr>
              <p:nvPr/>
            </p:nvSpPr>
            <p:spPr bwMode="auto">
              <a:xfrm flipH="1" flipV="1">
                <a:off x="1905001" y="3581397"/>
                <a:ext cx="304800" cy="251460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FF0000"/>
                  </a:solidFill>
                </a:endParaRPr>
              </a:p>
            </p:txBody>
          </p:sp>
        </p:grpSp>
        <p:sp>
          <p:nvSpPr>
            <p:cNvPr id="22" name="TextBox 21"/>
            <p:cNvSpPr txBox="1"/>
            <p:nvPr/>
          </p:nvSpPr>
          <p:spPr>
            <a:xfrm>
              <a:off x="3110434" y="1643067"/>
              <a:ext cx="242374" cy="215444"/>
            </a:xfrm>
            <a:prstGeom prst="rect">
              <a:avLst/>
            </a:prstGeom>
            <a:noFill/>
          </p:spPr>
          <p:txBody>
            <a:bodyPr wrap="none" rtlCol="0">
              <a:spAutoFit/>
            </a:bodyPr>
            <a:lstStyle/>
            <a:p>
              <a:r>
                <a:rPr lang="en-US" sz="800" dirty="0" smtClean="0"/>
                <a:t>8</a:t>
              </a:r>
              <a:endParaRPr lang="en-US" dirty="0"/>
            </a:p>
          </p:txBody>
        </p:sp>
      </p:gr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Pu</a:t>
            </a:r>
            <a:r>
              <a:rPr lang="en-US" dirty="0" smtClean="0"/>
              <a:t> Isotopes as a Function of </a:t>
            </a:r>
            <a:r>
              <a:rPr lang="en-US" dirty="0" err="1" smtClean="0"/>
              <a:t>Burnup</a:t>
            </a:r>
            <a:endParaRPr lang="en-US" sz="1800"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7</a:t>
            </a:fld>
            <a:endParaRPr lang="en-US" dirty="0"/>
          </a:p>
        </p:txBody>
      </p:sp>
      <p:pic>
        <p:nvPicPr>
          <p:cNvPr id="62466" name="Picture 2"/>
          <p:cNvPicPr>
            <a:picLocks noChangeAspect="1" noChangeArrowheads="1"/>
          </p:cNvPicPr>
          <p:nvPr/>
        </p:nvPicPr>
        <p:blipFill>
          <a:blip r:embed="rId3" cstate="print"/>
          <a:srcRect/>
          <a:stretch>
            <a:fillRect/>
          </a:stretch>
        </p:blipFill>
        <p:spPr bwMode="auto">
          <a:xfrm>
            <a:off x="762000" y="1095375"/>
            <a:ext cx="7505700" cy="57626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Pu</a:t>
            </a:r>
            <a:r>
              <a:rPr lang="en-US" dirty="0" smtClean="0"/>
              <a:t> Production Heuristics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8</a:t>
            </a:fld>
            <a:endParaRPr lang="en-US" dirty="0"/>
          </a:p>
        </p:txBody>
      </p:sp>
      <p:pic>
        <p:nvPicPr>
          <p:cNvPr id="63490" name="Picture 2"/>
          <p:cNvPicPr>
            <a:picLocks noChangeAspect="1" noChangeArrowheads="1"/>
          </p:cNvPicPr>
          <p:nvPr/>
        </p:nvPicPr>
        <p:blipFill>
          <a:blip r:embed="rId3" cstate="print"/>
          <a:srcRect/>
          <a:stretch>
            <a:fillRect/>
          </a:stretch>
        </p:blipFill>
        <p:spPr bwMode="auto">
          <a:xfrm>
            <a:off x="0" y="1127811"/>
            <a:ext cx="9153525" cy="56292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2872</Words>
  <Application>Microsoft Office PowerPoint</Application>
  <PresentationFormat>On-screen Show (4:3)</PresentationFormat>
  <Paragraphs>332</Paragraphs>
  <Slides>27</Slides>
  <Notes>27</Notes>
  <HiddenSlides>16</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29" baseType="lpstr">
      <vt:lpstr>Office Theme</vt:lpstr>
      <vt:lpstr>Equation</vt:lpstr>
      <vt:lpstr>PowerPoint Presentation</vt:lpstr>
      <vt:lpstr>Outline: Overview of Plutonium Production</vt:lpstr>
      <vt:lpstr>Technical Routes to a Nuclear Weapon</vt:lpstr>
      <vt:lpstr>Plutonium Isotope Production (1 of 3) </vt:lpstr>
      <vt:lpstr>Plutonium Isotope Production (2 of 3)</vt:lpstr>
      <vt:lpstr>Plutonium Isotope Production (3 of 3)</vt:lpstr>
      <vt:lpstr>Plutonium Isotopic Ratios</vt:lpstr>
      <vt:lpstr>Pu Isotopes as a Function of Burnup</vt:lpstr>
      <vt:lpstr>Pu Production Heuristics</vt:lpstr>
      <vt:lpstr>Relevant Plutonium Isotopes</vt:lpstr>
      <vt:lpstr>Production of WGPu</vt:lpstr>
      <vt:lpstr>Plutonium Production in Reactors Overview </vt:lpstr>
      <vt:lpstr>Generation I Reactor Plutonium Production</vt:lpstr>
      <vt:lpstr>Generation II Reactor Plutonium Production (1 of 2)</vt:lpstr>
      <vt:lpstr>Generation II Reactor Plutonium Production (2 of 2)</vt:lpstr>
      <vt:lpstr>Generation III Reactor Systems</vt:lpstr>
      <vt:lpstr>Generation IV Reactor Systems</vt:lpstr>
      <vt:lpstr>Reprocessing</vt:lpstr>
      <vt:lpstr>PUREX Overview (1950s)</vt:lpstr>
      <vt:lpstr>Basic PUREX Process</vt:lpstr>
      <vt:lpstr>Basic PUREX Process</vt:lpstr>
      <vt:lpstr>Distribution Coefficients</vt:lpstr>
      <vt:lpstr>Solvent Extraction Equipment</vt:lpstr>
      <vt:lpstr>Solvent Extraction Equipment</vt:lpstr>
      <vt:lpstr>Solvent Extraction Equipment</vt:lpstr>
      <vt:lpstr>Conclusion</vt:lpstr>
      <vt:lpstr>Do you understand?  Can you explain? Can you estimate?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2015-01-23T21:39:50Z</dcterms:created>
  <dcterms:modified xsi:type="dcterms:W3CDTF">2016-01-12T13:40:07Z</dcterms:modified>
</cp:coreProperties>
</file>